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58"/>
  </p:notesMasterIdLst>
  <p:sldIdLst>
    <p:sldId id="310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1" r:id="rId57"/>
  </p:sldIdLst>
  <p:sldSz cx="14630400" cy="8229600"/>
  <p:notesSz cx="8229600" cy="14630400"/>
  <p:embeddedFontLst>
    <p:embeddedFont>
      <p:font typeface="Calibri" panose="020F0502020204030204" pitchFamily="34" charset="0"/>
      <p:regular r:id="rId59"/>
      <p:bold r:id="rId60"/>
      <p:italic r:id="rId61"/>
      <p:boldItalic r:id="rId62"/>
    </p:embeddedFont>
    <p:embeddedFont>
      <p:font typeface="Consolas" panose="020B0609020204030204" pitchFamily="49" charset="0"/>
      <p:regular r:id="rId63"/>
      <p:bold r:id="rId64"/>
      <p:italic r:id="rId65"/>
      <p:boldItalic r:id="rId66"/>
    </p:embeddedFont>
    <p:embeddedFont>
      <p:font typeface="Trebuchet MS" panose="020B0603020202020204" pitchFamily="34" charset="0"/>
      <p:regular r:id="rId67"/>
      <p:bold r:id="rId68"/>
      <p:italic r:id="rId69"/>
      <p:boldItalic r:id="rId70"/>
    </p:embeddedFont>
    <p:embeddedFont>
      <p:font typeface="Trebuchet MS Bold" panose="020B0604020202020204" charset="0"/>
      <p:regular r:id="rId71"/>
    </p:embeddedFont>
    <p:embeddedFont>
      <p:font typeface="Varela Round" panose="020B0604020202020204" charset="-79"/>
      <p:regular r:id="rId72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5.fntdata"/><Relationship Id="rId68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66" Type="http://schemas.openxmlformats.org/officeDocument/2006/relationships/font" Target="fonts/font8.fntdata"/><Relationship Id="rId74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font" Target="fonts/font3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6.fntdata"/><Relationship Id="rId69" Type="http://schemas.openxmlformats.org/officeDocument/2006/relationships/font" Target="fonts/font11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14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1.fntdata"/><Relationship Id="rId67" Type="http://schemas.openxmlformats.org/officeDocument/2006/relationships/font" Target="fonts/font9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font" Target="fonts/font4.fntdata"/><Relationship Id="rId70" Type="http://schemas.openxmlformats.org/officeDocument/2006/relationships/font" Target="fonts/font12.fntdata"/><Relationship Id="rId75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2.fntdata"/><Relationship Id="rId65" Type="http://schemas.openxmlformats.org/officeDocument/2006/relationships/font" Target="fonts/font7.fntdata"/><Relationship Id="rId73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font" Target="fonts/font13.fntdata"/></Relationships>
</file>

<file path=ppt/media/image1.jpeg>
</file>

<file path=ppt/media/image10.svg>
</file>

<file path=ppt/media/image11.svg>
</file>

<file path=ppt/media/image12.svg>
</file>

<file path=ppt/media/image13.png>
</file>

<file path=ppt/media/image14.svg>
</file>

<file path=ppt/media/image15.pn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svg>
</file>

<file path=ppt/media/image27.png>
</file>

<file path=ppt/media/image28.png>
</file>

<file path=ppt/media/image29.svg>
</file>

<file path=ppt/media/image3.svg>
</file>

<file path=ppt/media/image30.png>
</file>

<file path=ppt/media/image31.png>
</file>

<file path=ppt/media/image32.pn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4.png>
</file>

<file path=ppt/media/image5.svg>
</file>

<file path=ppt/media/image6.png>
</file>

<file path=ppt/media/image7.png>
</file>

<file path=ppt/media/image8.sv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2610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lIns="69348" tIns="34674" rIns="69348" bIns="34674"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lIns="69348" tIns="34674" rIns="69348" bIns="34674"/>
          <a:lstStyle/>
          <a:p>
            <a:fld id="{F7021451-1387-4CA6-816F-3879F97B5CBC}" type="slidenum">
              <a:rPr lang="en-US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1/30/2026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0202633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  <p:extLst>
      <p:ext uri="{BB962C8B-B14F-4D97-AF65-F5344CB8AC3E}">
        <p14:creationId xmlns:p14="http://schemas.microsoft.com/office/powerpoint/2010/main" val="4484047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  <p:sldLayoutId id="2147483703" r:id="rId55"/>
    <p:sldLayoutId id="2147483704" r:id="rId5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55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4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17.sv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19.sv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6.xml"/><Relationship Id="rId4" Type="http://schemas.openxmlformats.org/officeDocument/2006/relationships/image" Target="../media/image26.sv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8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sv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0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4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43.xml"/><Relationship Id="rId4" Type="http://schemas.openxmlformats.org/officeDocument/2006/relationships/image" Target="../media/image29.sv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44.xml"/><Relationship Id="rId4" Type="http://schemas.openxmlformats.org/officeDocument/2006/relationships/image" Target="../media/image31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4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46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4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48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4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50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5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5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5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54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56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svg"/><Relationship Id="rId7" Type="http://schemas.openxmlformats.org/officeDocument/2006/relationships/image" Target="../media/image38.sv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55.xml"/><Relationship Id="rId6" Type="http://schemas.openxmlformats.org/officeDocument/2006/relationships/image" Target="../media/image37.png"/><Relationship Id="rId5" Type="http://schemas.openxmlformats.org/officeDocument/2006/relationships/image" Target="../media/image36.svg"/><Relationship Id="rId4" Type="http://schemas.openxmlformats.org/officeDocument/2006/relationships/image" Target="../media/image3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svg"/><Relationship Id="rId5" Type="http://schemas.openxmlformats.org/officeDocument/2006/relationships/image" Target="../media/image10.svg"/><Relationship Id="rId4" Type="http://schemas.openxmlformats.org/officeDocument/2006/relationships/image" Target="../media/image9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sv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4861580" cy="8229600"/>
          </a:xfrm>
          <a:custGeom>
            <a:avLst/>
            <a:gdLst/>
            <a:ahLst/>
            <a:cxnLst/>
            <a:rect l="l" t="t" r="r" b="b"/>
            <a:pathLst>
              <a:path w="18576975" h="10287000">
                <a:moveTo>
                  <a:pt x="0" y="0"/>
                </a:moveTo>
                <a:lnTo>
                  <a:pt x="18576975" y="0"/>
                </a:lnTo>
                <a:lnTo>
                  <a:pt x="18576975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pt-BR" sz="1440"/>
          </a:p>
        </p:txBody>
      </p:sp>
      <p:grpSp>
        <p:nvGrpSpPr>
          <p:cNvPr id="3" name="Group 3"/>
          <p:cNvGrpSpPr/>
          <p:nvPr/>
        </p:nvGrpSpPr>
        <p:grpSpPr>
          <a:xfrm>
            <a:off x="0" y="-18044"/>
            <a:ext cx="14861580" cy="8247629"/>
            <a:chOff x="0" y="0"/>
            <a:chExt cx="24384000" cy="1374604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46099"/>
            </a:xfrm>
            <a:custGeom>
              <a:avLst/>
              <a:gdLst/>
              <a:ahLst/>
              <a:cxnLst/>
              <a:rect l="l" t="t" r="r" b="b"/>
              <a:pathLst>
                <a:path w="24384000" h="13746099">
                  <a:moveTo>
                    <a:pt x="0" y="0"/>
                  </a:moveTo>
                  <a:lnTo>
                    <a:pt x="24384000" y="0"/>
                  </a:lnTo>
                  <a:lnTo>
                    <a:pt x="24384000" y="13746099"/>
                  </a:lnTo>
                  <a:lnTo>
                    <a:pt x="0" y="13746099"/>
                  </a:lnTo>
                  <a:close/>
                </a:path>
              </a:pathLst>
            </a:custGeom>
            <a:gradFill rotWithShape="1">
              <a:gsLst>
                <a:gs pos="0">
                  <a:srgbClr val="00ABDA">
                    <a:alpha val="0"/>
                  </a:srgbClr>
                </a:gs>
                <a:gs pos="5000">
                  <a:srgbClr val="00ABDA">
                    <a:alpha val="80000"/>
                  </a:srgbClr>
                </a:gs>
                <a:gs pos="79000">
                  <a:srgbClr val="382F2D">
                    <a:alpha val="80000"/>
                  </a:srgbClr>
                </a:gs>
                <a:gs pos="88398">
                  <a:srgbClr val="0082AD">
                    <a:alpha val="60000"/>
                  </a:srgbClr>
                </a:gs>
              </a:gsLst>
              <a:lin ang="10800000"/>
            </a:gra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pt-BR" sz="1440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" y="0"/>
            <a:ext cx="14861572" cy="8229600"/>
            <a:chOff x="0" y="0"/>
            <a:chExt cx="24383987" cy="1374604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4384000" cy="13746099"/>
            </a:xfrm>
            <a:custGeom>
              <a:avLst/>
              <a:gdLst/>
              <a:ahLst/>
              <a:cxnLst/>
              <a:rect l="l" t="t" r="r" b="b"/>
              <a:pathLst>
                <a:path w="24384000" h="13746099">
                  <a:moveTo>
                    <a:pt x="0" y="0"/>
                  </a:moveTo>
                  <a:lnTo>
                    <a:pt x="24384000" y="0"/>
                  </a:lnTo>
                  <a:lnTo>
                    <a:pt x="24384000" y="13746099"/>
                  </a:lnTo>
                  <a:lnTo>
                    <a:pt x="0" y="13746099"/>
                  </a:lnTo>
                  <a:close/>
                </a:path>
              </a:pathLst>
            </a:custGeom>
            <a:solidFill>
              <a:srgbClr val="382F2D">
                <a:alpha val="15686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pt-BR" sz="1440" dirty="0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4462323" y="2203438"/>
            <a:ext cx="6389406" cy="3804697"/>
            <a:chOff x="0" y="0"/>
            <a:chExt cx="10649010" cy="6341161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0649061" cy="6341110"/>
            </a:xfrm>
            <a:custGeom>
              <a:avLst/>
              <a:gdLst/>
              <a:ahLst/>
              <a:cxnLst/>
              <a:rect l="l" t="t" r="r" b="b"/>
              <a:pathLst>
                <a:path w="10649061" h="6341110">
                  <a:moveTo>
                    <a:pt x="0" y="0"/>
                  </a:moveTo>
                  <a:lnTo>
                    <a:pt x="10649061" y="0"/>
                  </a:lnTo>
                  <a:lnTo>
                    <a:pt x="10649061" y="6341110"/>
                  </a:lnTo>
                  <a:lnTo>
                    <a:pt x="0" y="6341110"/>
                  </a:lnTo>
                  <a:close/>
                </a:path>
              </a:pathLst>
            </a:custGeom>
            <a:solidFill>
              <a:srgbClr val="382F2D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pt-BR" sz="1440"/>
            </a:p>
          </p:txBody>
        </p:sp>
      </p:grpSp>
      <p:sp>
        <p:nvSpPr>
          <p:cNvPr id="9" name="Freeform 9"/>
          <p:cNvSpPr/>
          <p:nvPr/>
        </p:nvSpPr>
        <p:spPr>
          <a:xfrm>
            <a:off x="437282" y="5079347"/>
            <a:ext cx="3641385" cy="2802682"/>
          </a:xfrm>
          <a:custGeom>
            <a:avLst/>
            <a:gdLst/>
            <a:ahLst/>
            <a:cxnLst/>
            <a:rect l="l" t="t" r="r" b="b"/>
            <a:pathLst>
              <a:path w="4551731" h="3503352">
                <a:moveTo>
                  <a:pt x="0" y="0"/>
                </a:moveTo>
                <a:lnTo>
                  <a:pt x="4551730" y="0"/>
                </a:lnTo>
                <a:lnTo>
                  <a:pt x="4551730" y="3503352"/>
                </a:lnTo>
                <a:lnTo>
                  <a:pt x="0" y="350335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t="-148" b="-148"/>
            </a:stretch>
          </a:blipFill>
        </p:spPr>
        <p:txBody>
          <a:bodyPr/>
          <a:lstStyle/>
          <a:p>
            <a:endParaRPr lang="pt-BR" sz="1440"/>
          </a:p>
        </p:txBody>
      </p:sp>
      <p:grpSp>
        <p:nvGrpSpPr>
          <p:cNvPr id="10" name="Group 10"/>
          <p:cNvGrpSpPr/>
          <p:nvPr/>
        </p:nvGrpSpPr>
        <p:grpSpPr>
          <a:xfrm>
            <a:off x="6456016" y="7392871"/>
            <a:ext cx="1713737" cy="695150"/>
            <a:chOff x="0" y="0"/>
            <a:chExt cx="1824076" cy="1158583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824101" cy="1158621"/>
            </a:xfrm>
            <a:custGeom>
              <a:avLst/>
              <a:gdLst/>
              <a:ahLst/>
              <a:cxnLst/>
              <a:rect l="l" t="t" r="r" b="b"/>
              <a:pathLst>
                <a:path w="1824101" h="1158621">
                  <a:moveTo>
                    <a:pt x="0" y="0"/>
                  </a:moveTo>
                  <a:lnTo>
                    <a:pt x="1824101" y="0"/>
                  </a:lnTo>
                  <a:lnTo>
                    <a:pt x="1824101" y="1158621"/>
                  </a:lnTo>
                  <a:lnTo>
                    <a:pt x="0" y="1158621"/>
                  </a:lnTo>
                  <a:close/>
                </a:path>
              </a:pathLst>
            </a:custGeom>
            <a:solidFill>
              <a:srgbClr val="382F2D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pt-BR" sz="1440"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3897933" y="2357313"/>
            <a:ext cx="7608481" cy="2176928"/>
            <a:chOff x="0" y="0"/>
            <a:chExt cx="12680801" cy="3628214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2680801" cy="3523504"/>
            </a:xfrm>
            <a:custGeom>
              <a:avLst/>
              <a:gdLst/>
              <a:ahLst/>
              <a:cxnLst/>
              <a:rect l="l" t="t" r="r" b="b"/>
              <a:pathLst>
                <a:path w="12680801" h="3523504">
                  <a:moveTo>
                    <a:pt x="0" y="0"/>
                  </a:moveTo>
                  <a:lnTo>
                    <a:pt x="12680801" y="0"/>
                  </a:lnTo>
                  <a:lnTo>
                    <a:pt x="12680801" y="3523504"/>
                  </a:lnTo>
                  <a:lnTo>
                    <a:pt x="0" y="352350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noFill/>
            </a:ln>
          </p:spPr>
          <p:txBody>
            <a:bodyPr/>
            <a:lstStyle/>
            <a:p>
              <a:endParaRPr lang="pt-BR" sz="1440" dirty="0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436793" y="95183"/>
              <a:ext cx="11334244" cy="3533031"/>
            </a:xfrm>
            <a:prstGeom prst="rect">
              <a:avLst/>
            </a:prstGeom>
          </p:spPr>
          <p:txBody>
            <a:bodyPr lIns="0" tIns="0" rIns="0" bIns="0" rtlCol="0" anchor="b"/>
            <a:lstStyle/>
            <a:p>
              <a:pPr algn="ctr">
                <a:lnSpc>
                  <a:spcPts val="5184"/>
                </a:lnSpc>
              </a:pPr>
              <a:r>
                <a:rPr lang="en-US" sz="4320" b="1" dirty="0" err="1">
                  <a:solidFill>
                    <a:srgbClr val="FFFFFF"/>
                  </a:solidFill>
                  <a:latin typeface="Trebuchet MS Bold"/>
                  <a:ea typeface="Trebuchet MS Bold"/>
                  <a:cs typeface="Trebuchet MS Bold"/>
                  <a:sym typeface="Trebuchet MS Bold"/>
                </a:rPr>
                <a:t>Desenvolvimento</a:t>
              </a:r>
              <a:r>
                <a:rPr lang="en-US" sz="4320" b="1" dirty="0">
                  <a:solidFill>
                    <a:srgbClr val="FFFFFF"/>
                  </a:solidFill>
                  <a:latin typeface="Trebuchet MS Bold"/>
                  <a:ea typeface="Trebuchet MS Bold"/>
                  <a:cs typeface="Trebuchet MS Bold"/>
                  <a:sym typeface="Trebuchet MS Bold"/>
                </a:rPr>
                <a:t> de </a:t>
              </a:r>
              <a:r>
                <a:rPr lang="en-US" sz="4320" b="1" dirty="0" err="1">
                  <a:solidFill>
                    <a:srgbClr val="FFFFFF"/>
                  </a:solidFill>
                  <a:latin typeface="Trebuchet MS Bold"/>
                  <a:ea typeface="Trebuchet MS Bold"/>
                  <a:cs typeface="Trebuchet MS Bold"/>
                  <a:sym typeface="Trebuchet MS Bold"/>
                </a:rPr>
                <a:t>Aplicativo</a:t>
              </a:r>
              <a:r>
                <a:rPr lang="en-US" sz="4320" b="1" dirty="0">
                  <a:solidFill>
                    <a:srgbClr val="FFFFFF"/>
                  </a:solidFill>
                  <a:latin typeface="Trebuchet MS Bold"/>
                  <a:ea typeface="Trebuchet MS Bold"/>
                  <a:cs typeface="Trebuchet MS Bold"/>
                  <a:sym typeface="Trebuchet MS Bold"/>
                </a:rPr>
                <a:t> Mobile</a:t>
              </a:r>
            </a:p>
            <a:p>
              <a:pPr algn="ctr">
                <a:lnSpc>
                  <a:spcPts val="5184"/>
                </a:lnSpc>
              </a:pPr>
              <a:endParaRPr lang="en-US" sz="4320" b="1" dirty="0">
                <a:solidFill>
                  <a:srgbClr val="FFFFFF"/>
                </a:solidFill>
                <a:latin typeface="Trebuchet MS Bold"/>
                <a:ea typeface="Trebuchet MS Bold"/>
                <a:cs typeface="Trebuchet MS Bold"/>
                <a:sym typeface="Trebuchet MS Bold"/>
              </a:endParaRP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5316128" y="5587799"/>
            <a:ext cx="4229324" cy="560531"/>
            <a:chOff x="0" y="0"/>
            <a:chExt cx="7048873" cy="934219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7048871" cy="934215"/>
            </a:xfrm>
            <a:custGeom>
              <a:avLst/>
              <a:gdLst/>
              <a:ahLst/>
              <a:cxnLst/>
              <a:rect l="l" t="t" r="r" b="b"/>
              <a:pathLst>
                <a:path w="7048871" h="934215">
                  <a:moveTo>
                    <a:pt x="0" y="0"/>
                  </a:moveTo>
                  <a:lnTo>
                    <a:pt x="7048871" y="0"/>
                  </a:lnTo>
                  <a:lnTo>
                    <a:pt x="7048871" y="934215"/>
                  </a:lnTo>
                  <a:lnTo>
                    <a:pt x="0" y="93421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noFill/>
            </a:ln>
          </p:spPr>
          <p:txBody>
            <a:bodyPr/>
            <a:lstStyle/>
            <a:p>
              <a:endParaRPr lang="pt-BR" sz="1440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19050"/>
              <a:ext cx="7048873" cy="953269"/>
            </a:xfrm>
            <a:prstGeom prst="rect">
              <a:avLst/>
            </a:prstGeom>
            <a:ln>
              <a:noFill/>
            </a:ln>
          </p:spPr>
          <p:txBody>
            <a:bodyPr lIns="0" tIns="0" rIns="0" bIns="0" rtlCol="0" anchor="b"/>
            <a:lstStyle/>
            <a:p>
              <a:pPr algn="ctr">
                <a:lnSpc>
                  <a:spcPts val="2016"/>
                </a:lnSpc>
              </a:pPr>
              <a:r>
                <a:rPr lang="en-US" sz="1680">
                  <a:solidFill>
                    <a:srgbClr val="FFFFFF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raphael.b.oliveira@docente.senai.br</a:t>
              </a:r>
            </a:p>
            <a:p>
              <a:pPr algn="ctr">
                <a:lnSpc>
                  <a:spcPts val="2016"/>
                </a:lnSpc>
              </a:pPr>
              <a:endParaRPr lang="en-US" sz="168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5321104" y="4098166"/>
            <a:ext cx="4478358" cy="980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92"/>
              </a:lnSpc>
            </a:pPr>
            <a:r>
              <a:rPr lang="en-US" sz="2160" dirty="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Material base </a:t>
            </a:r>
            <a:r>
              <a:rPr lang="en-US" sz="2160" dirty="0" err="1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desenvolvido</a:t>
            </a:r>
            <a:r>
              <a:rPr lang="en-US" sz="2160" dirty="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lang="en-US" sz="2160" dirty="0" err="1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pelo</a:t>
            </a:r>
            <a:r>
              <a:rPr lang="en-US" sz="2160" dirty="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 Prof. Raphael Barreto</a:t>
            </a:r>
          </a:p>
          <a:p>
            <a:pPr algn="ctr">
              <a:lnSpc>
                <a:spcPts val="2592"/>
              </a:lnSpc>
            </a:pPr>
            <a:endParaRPr lang="en-US" sz="2160" dirty="0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6915668" y="7435858"/>
            <a:ext cx="784304" cy="3130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92"/>
              </a:lnSpc>
            </a:pPr>
            <a:r>
              <a:rPr lang="en-US" sz="2160" b="1" dirty="0">
                <a:solidFill>
                  <a:srgbClr val="FFFFFF"/>
                </a:solidFill>
                <a:latin typeface="Trebuchet MS Bold"/>
                <a:ea typeface="Trebuchet MS Bold"/>
                <a:cs typeface="Trebuchet MS Bold"/>
                <a:sym typeface="Trebuchet MS Bold"/>
              </a:rPr>
              <a:t>2026</a:t>
            </a:r>
          </a:p>
        </p:txBody>
      </p:sp>
      <p:sp>
        <p:nvSpPr>
          <p:cNvPr id="20" name="AutoShape 20"/>
          <p:cNvSpPr/>
          <p:nvPr/>
        </p:nvSpPr>
        <p:spPr>
          <a:xfrm>
            <a:off x="6050972" y="5490683"/>
            <a:ext cx="2528457" cy="22860"/>
          </a:xfrm>
          <a:prstGeom prst="line">
            <a:avLst/>
          </a:prstGeom>
          <a:ln w="19050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BR" sz="1440"/>
          </a:p>
        </p:txBody>
      </p:sp>
      <p:grpSp>
        <p:nvGrpSpPr>
          <p:cNvPr id="21" name="Group 21"/>
          <p:cNvGrpSpPr/>
          <p:nvPr/>
        </p:nvGrpSpPr>
        <p:grpSpPr>
          <a:xfrm>
            <a:off x="6456017" y="7658028"/>
            <a:ext cx="1713731" cy="332400"/>
            <a:chOff x="0" y="0"/>
            <a:chExt cx="1816354" cy="5540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816360" cy="554001"/>
            </a:xfrm>
            <a:custGeom>
              <a:avLst/>
              <a:gdLst/>
              <a:ahLst/>
              <a:cxnLst/>
              <a:rect l="l" t="t" r="r" b="b"/>
              <a:pathLst>
                <a:path w="1816360" h="554001">
                  <a:moveTo>
                    <a:pt x="0" y="0"/>
                  </a:moveTo>
                  <a:lnTo>
                    <a:pt x="1816360" y="0"/>
                  </a:lnTo>
                  <a:lnTo>
                    <a:pt x="1816360" y="554001"/>
                  </a:lnTo>
                  <a:lnTo>
                    <a:pt x="0" y="55400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noFill/>
            </a:ln>
          </p:spPr>
          <p:txBody>
            <a:bodyPr/>
            <a:lstStyle/>
            <a:p>
              <a:endParaRPr lang="pt-BR" sz="1440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-19050"/>
              <a:ext cx="1816354" cy="573050"/>
            </a:xfrm>
            <a:prstGeom prst="rect">
              <a:avLst/>
            </a:prstGeom>
            <a:ln>
              <a:noFill/>
            </a:ln>
          </p:spPr>
          <p:txBody>
            <a:bodyPr lIns="0" tIns="0" rIns="0" bIns="0" rtlCol="0" anchor="b"/>
            <a:lstStyle/>
            <a:p>
              <a:pPr algn="ctr">
                <a:lnSpc>
                  <a:spcPts val="1728"/>
                </a:lnSpc>
              </a:pPr>
              <a:r>
                <a:rPr lang="en-US" sz="1440" dirty="0">
                  <a:solidFill>
                    <a:srgbClr val="FFFFFF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SENAI - SAPUCAÍ</a:t>
              </a:r>
            </a:p>
          </p:txBody>
        </p:sp>
      </p:grpSp>
      <p:sp>
        <p:nvSpPr>
          <p:cNvPr id="24" name="Freeform 24"/>
          <p:cNvSpPr/>
          <p:nvPr/>
        </p:nvSpPr>
        <p:spPr>
          <a:xfrm>
            <a:off x="271996" y="201176"/>
            <a:ext cx="1342797" cy="582724"/>
          </a:xfrm>
          <a:custGeom>
            <a:avLst/>
            <a:gdLst/>
            <a:ahLst/>
            <a:cxnLst/>
            <a:rect l="l" t="t" r="r" b="b"/>
            <a:pathLst>
              <a:path w="1678496" h="728405">
                <a:moveTo>
                  <a:pt x="0" y="0"/>
                </a:moveTo>
                <a:lnTo>
                  <a:pt x="1678495" y="0"/>
                </a:lnTo>
                <a:lnTo>
                  <a:pt x="1678495" y="728405"/>
                </a:lnTo>
                <a:lnTo>
                  <a:pt x="0" y="72840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t="-122" b="-122"/>
            </a:stretch>
          </a:blipFill>
        </p:spPr>
        <p:txBody>
          <a:bodyPr/>
          <a:lstStyle/>
          <a:p>
            <a:endParaRPr lang="pt-BR" sz="144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39635"/>
            <a:ext cx="10006132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Convenções de Nomenclatura de Arquivos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793790" y="2856547"/>
            <a:ext cx="4215289" cy="2149435"/>
          </a:xfrm>
          <a:prstGeom prst="roundRect">
            <a:avLst>
              <a:gd name="adj" fmla="val 5105"/>
            </a:avLst>
          </a:prstGeom>
          <a:solidFill>
            <a:srgbClr val="FFFFFF"/>
          </a:solidFill>
          <a:ln w="22860">
            <a:solidFill>
              <a:srgbClr val="B8D7DF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70930" y="2856547"/>
            <a:ext cx="91440" cy="2149435"/>
          </a:xfrm>
          <a:prstGeom prst="roundRect">
            <a:avLst>
              <a:gd name="adj" fmla="val 91163"/>
            </a:avLst>
          </a:prstGeom>
          <a:solidFill>
            <a:srgbClr val="54C8E8"/>
          </a:solidFill>
          <a:ln/>
        </p:spPr>
      </p:sp>
      <p:sp>
        <p:nvSpPr>
          <p:cNvPr id="5" name="Text 3"/>
          <p:cNvSpPr/>
          <p:nvPr/>
        </p:nvSpPr>
        <p:spPr>
          <a:xfrm>
            <a:off x="1083588" y="307776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index.jsx</a:t>
            </a:r>
            <a:endParaRPr lang="en-US" sz="1950" dirty="0"/>
          </a:p>
        </p:txBody>
      </p:sp>
      <p:sp>
        <p:nvSpPr>
          <p:cNvPr id="6" name="Text 4"/>
          <p:cNvSpPr/>
          <p:nvPr/>
        </p:nvSpPr>
        <p:spPr>
          <a:xfrm>
            <a:off x="1083588" y="3506986"/>
            <a:ext cx="3704273" cy="12777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 página inicial da aplicação, equivalente à rota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. Este é sempre o primeiro arquivo carregado quando o app abre.</a:t>
            </a:r>
            <a:endParaRPr lang="en-US" sz="1550" dirty="0"/>
          </a:p>
        </p:txBody>
      </p:sp>
      <p:sp>
        <p:nvSpPr>
          <p:cNvPr id="7" name="Shape 5"/>
          <p:cNvSpPr/>
          <p:nvPr/>
        </p:nvSpPr>
        <p:spPr>
          <a:xfrm>
            <a:off x="5207437" y="2856547"/>
            <a:ext cx="4215408" cy="2149435"/>
          </a:xfrm>
          <a:prstGeom prst="roundRect">
            <a:avLst>
              <a:gd name="adj" fmla="val 5105"/>
            </a:avLst>
          </a:prstGeom>
          <a:solidFill>
            <a:srgbClr val="FFFFFF"/>
          </a:solidFill>
          <a:ln w="22860">
            <a:solidFill>
              <a:srgbClr val="B8D7DF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184577" y="2856547"/>
            <a:ext cx="91440" cy="2149435"/>
          </a:xfrm>
          <a:prstGeom prst="roundRect">
            <a:avLst>
              <a:gd name="adj" fmla="val 91163"/>
            </a:avLst>
          </a:prstGeom>
          <a:solidFill>
            <a:srgbClr val="54C8E8"/>
          </a:solidFill>
          <a:ln/>
        </p:spPr>
      </p:sp>
      <p:sp>
        <p:nvSpPr>
          <p:cNvPr id="9" name="Text 7"/>
          <p:cNvSpPr/>
          <p:nvPr/>
        </p:nvSpPr>
        <p:spPr>
          <a:xfrm>
            <a:off x="5497235" y="307776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_layout.jsx</a:t>
            </a:r>
            <a:endParaRPr lang="en-US" sz="1950" dirty="0"/>
          </a:p>
        </p:txBody>
      </p:sp>
      <p:sp>
        <p:nvSpPr>
          <p:cNvPr id="10" name="Text 8"/>
          <p:cNvSpPr/>
          <p:nvPr/>
        </p:nvSpPr>
        <p:spPr>
          <a:xfrm>
            <a:off x="5497235" y="3506986"/>
            <a:ext cx="3704392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Arquivo especial que configura a navegação e elementos compartilhados. O underscore indica que não é uma rota acessível.</a:t>
            </a:r>
            <a:endParaRPr lang="en-US" sz="1550" dirty="0"/>
          </a:p>
        </p:txBody>
      </p:sp>
      <p:sp>
        <p:nvSpPr>
          <p:cNvPr id="11" name="Shape 9"/>
          <p:cNvSpPr/>
          <p:nvPr/>
        </p:nvSpPr>
        <p:spPr>
          <a:xfrm>
            <a:off x="9621203" y="2856547"/>
            <a:ext cx="4215289" cy="2149435"/>
          </a:xfrm>
          <a:prstGeom prst="roundRect">
            <a:avLst>
              <a:gd name="adj" fmla="val 5105"/>
            </a:avLst>
          </a:prstGeom>
          <a:solidFill>
            <a:srgbClr val="FFFFFF"/>
          </a:solidFill>
          <a:ln w="22860">
            <a:solidFill>
              <a:srgbClr val="B8D7DF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9598343" y="2856547"/>
            <a:ext cx="91440" cy="2149435"/>
          </a:xfrm>
          <a:prstGeom prst="roundRect">
            <a:avLst>
              <a:gd name="adj" fmla="val 91163"/>
            </a:avLst>
          </a:prstGeom>
          <a:solidFill>
            <a:srgbClr val="54C8E8"/>
          </a:solidFill>
          <a:ln/>
        </p:spPr>
      </p:sp>
      <p:sp>
        <p:nvSpPr>
          <p:cNvPr id="13" name="Text 11"/>
          <p:cNvSpPr/>
          <p:nvPr/>
        </p:nvSpPr>
        <p:spPr>
          <a:xfrm>
            <a:off x="9911001" y="307776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nome-da-tela.jsx</a:t>
            </a:r>
            <a:endParaRPr lang="en-US" sz="1950" dirty="0"/>
          </a:p>
        </p:txBody>
      </p:sp>
      <p:sp>
        <p:nvSpPr>
          <p:cNvPr id="14" name="Text 12"/>
          <p:cNvSpPr/>
          <p:nvPr/>
        </p:nvSpPr>
        <p:spPr>
          <a:xfrm>
            <a:off x="9911001" y="3506986"/>
            <a:ext cx="3704273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Arquivos de telas individuais. Use </a:t>
            </a: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letras minúsculas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e separe palavras com hífen. O nome do arquivo é exatamente o nome da rota.</a:t>
            </a:r>
            <a:endParaRPr lang="en-US" sz="1550" dirty="0"/>
          </a:p>
        </p:txBody>
      </p:sp>
      <p:sp>
        <p:nvSpPr>
          <p:cNvPr id="15" name="Shape 13"/>
          <p:cNvSpPr/>
          <p:nvPr/>
        </p:nvSpPr>
        <p:spPr>
          <a:xfrm>
            <a:off x="793790" y="5229225"/>
            <a:ext cx="13042821" cy="1160740"/>
          </a:xfrm>
          <a:prstGeom prst="roundRect">
            <a:avLst>
              <a:gd name="adj" fmla="val 7182"/>
            </a:avLst>
          </a:prstGeom>
          <a:solidFill>
            <a:srgbClr val="BCE9F6"/>
          </a:solidFill>
          <a:ln/>
        </p:spPr>
      </p:sp>
      <p:pic>
        <p:nvPicPr>
          <p:cNvPr id="1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148" y="5524500"/>
            <a:ext cx="248007" cy="198358"/>
          </a:xfrm>
          <a:prstGeom prst="rect">
            <a:avLst/>
          </a:prstGeom>
        </p:spPr>
      </p:pic>
      <p:sp>
        <p:nvSpPr>
          <p:cNvPr id="17" name="Text 14"/>
          <p:cNvSpPr/>
          <p:nvPr/>
        </p:nvSpPr>
        <p:spPr>
          <a:xfrm>
            <a:off x="1438513" y="5477113"/>
            <a:ext cx="12199739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Importante: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Diferente dos componentes React tradicionais que usam PascalCase (ex: HomePage.jsx), as telas no Expo Router devem usar kebab-case (ex: home-page.jsx) porque o nome do arquivo se torna parte da URL.</a:t>
            </a:r>
            <a:endParaRPr lang="en-US" sz="15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65823"/>
            <a:ext cx="6455807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Criando os Arquivos Iniciais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1882735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Para começar, vamos criar a estrutura básica do nosso projeto com os seguintes arquivos na pasta </a:t>
            </a: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app/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: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790" y="2423517"/>
            <a:ext cx="13042821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_layout.jsx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- Configuração da navegação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93790" y="2971919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components/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: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793790" y="3512701"/>
            <a:ext cx="13042821" cy="1587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home.jsx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- Tela inicial (Home)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product-detail.jsx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- Detalhes do produto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products.jsx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- Tela de produtos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settings.jsx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- Tela de configurações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user.jsx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- Tela de usuário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93790" y="5323738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styles/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: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93790" y="5864520"/>
            <a:ext cx="13042821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styles.js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- estilo do projeto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93790" y="6412922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Cada arquivo conterá um componente simples com texto e cor de fundo diferente para facilitar a identificação durante os testes de navegação.</a:t>
            </a:r>
            <a:endParaRPr lang="en-US" sz="15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42981"/>
            <a:ext cx="7302698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Criando o componente _layout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860715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Para nossos testes iniciais, vamos criar componentes básicos que exibem apenas texto e uma cor de fundo. Isso nos permite focar na navegação sem nos preocuparmos com conteúdo complexo.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790" y="3793450"/>
            <a:ext cx="5887522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Exemplo: _layout.jsx (configuração de navegação)</a:t>
            </a:r>
            <a:endParaRPr lang="en-US" sz="1950" dirty="0"/>
          </a:p>
        </p:txBody>
      </p:sp>
      <p:sp>
        <p:nvSpPr>
          <p:cNvPr id="5" name="Shape 3"/>
          <p:cNvSpPr/>
          <p:nvPr/>
        </p:nvSpPr>
        <p:spPr>
          <a:xfrm>
            <a:off x="793790" y="4401264"/>
            <a:ext cx="13042821" cy="1885355"/>
          </a:xfrm>
          <a:prstGeom prst="roundRect">
            <a:avLst>
              <a:gd name="adj" fmla="val 4421"/>
            </a:avLst>
          </a:prstGeom>
          <a:solidFill>
            <a:srgbClr val="F2F2F2"/>
          </a:solidFill>
          <a:ln/>
        </p:spPr>
      </p:sp>
      <p:sp>
        <p:nvSpPr>
          <p:cNvPr id="6" name="Shape 4"/>
          <p:cNvSpPr/>
          <p:nvPr/>
        </p:nvSpPr>
        <p:spPr>
          <a:xfrm>
            <a:off x="783908" y="4401264"/>
            <a:ext cx="13062585" cy="1885355"/>
          </a:xfrm>
          <a:prstGeom prst="roundRect">
            <a:avLst>
              <a:gd name="adj" fmla="val 1579"/>
            </a:avLst>
          </a:prstGeom>
          <a:solidFill>
            <a:srgbClr val="F2F2F2"/>
          </a:solidFill>
          <a:ln/>
        </p:spPr>
      </p:sp>
      <p:sp>
        <p:nvSpPr>
          <p:cNvPr id="7" name="Text 5"/>
          <p:cNvSpPr/>
          <p:nvPr/>
        </p:nvSpPr>
        <p:spPr>
          <a:xfrm>
            <a:off x="982266" y="4550093"/>
            <a:ext cx="12665869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import { Text } from "react-native"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export default function RootLayout(){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return &lt;Text&gt;Navegação&lt;/Text&gt;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5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53916"/>
            <a:ext cx="9042559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Criando Componentes de Tela Simples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1771650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Para nossos testes iniciais, vamos criar componentes básicos que exibem apenas texto e uma cor de fundo. Isso nos permite focar na navegação sem nos preocuparmos com conteúdo complexo.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790" y="2828330"/>
            <a:ext cx="3099197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Exemplo: index.jsx (Home)</a:t>
            </a:r>
            <a:endParaRPr lang="en-US" sz="1950" dirty="0"/>
          </a:p>
        </p:txBody>
      </p:sp>
      <p:sp>
        <p:nvSpPr>
          <p:cNvPr id="5" name="Shape 3"/>
          <p:cNvSpPr/>
          <p:nvPr/>
        </p:nvSpPr>
        <p:spPr>
          <a:xfrm>
            <a:off x="793790" y="3361730"/>
            <a:ext cx="6279356" cy="3790593"/>
          </a:xfrm>
          <a:prstGeom prst="roundRect">
            <a:avLst>
              <a:gd name="adj" fmla="val 2199"/>
            </a:avLst>
          </a:prstGeom>
          <a:solidFill>
            <a:srgbClr val="F2F2F2"/>
          </a:solidFill>
          <a:ln/>
        </p:spPr>
      </p:sp>
      <p:sp>
        <p:nvSpPr>
          <p:cNvPr id="6" name="Shape 4"/>
          <p:cNvSpPr/>
          <p:nvPr/>
        </p:nvSpPr>
        <p:spPr>
          <a:xfrm>
            <a:off x="783908" y="3361730"/>
            <a:ext cx="6299121" cy="3790593"/>
          </a:xfrm>
          <a:prstGeom prst="roundRect">
            <a:avLst>
              <a:gd name="adj" fmla="val 785"/>
            </a:avLst>
          </a:prstGeom>
          <a:solidFill>
            <a:srgbClr val="F2F2F2"/>
          </a:solidFill>
          <a:ln/>
        </p:spPr>
      </p:sp>
      <p:sp>
        <p:nvSpPr>
          <p:cNvPr id="7" name="Text 5"/>
          <p:cNvSpPr/>
          <p:nvPr/>
        </p:nvSpPr>
        <p:spPr>
          <a:xfrm>
            <a:off x="982266" y="3510558"/>
            <a:ext cx="5902404" cy="34929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import { Text, View } from "react-native"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import { styles } from "../styles/styles"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export default function Home() {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return (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&lt;View style={[styles.container, 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{ backgroundColor: "#FAEDCB" }]}&gt;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&lt;Text&gt;Home&lt;/Text&gt;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&lt;/View&gt;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)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564874" y="2808565"/>
            <a:ext cx="6279356" cy="650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Cada tela usa o mesmo padrão: um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View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centralizado com uma cor de fundo única e um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Text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identificando a tela.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564874" y="3637478"/>
            <a:ext cx="6279356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As cores diferentes (amarelo para Home, azul para Settings, verde para User) facilitam a identificação visual ao navegar entre as telas durante o desenvolvimento.</a:t>
            </a:r>
            <a:endParaRPr lang="en-US" sz="155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72314"/>
            <a:ext cx="8102918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Arquivo de Estilos Compartilhados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389227"/>
            <a:ext cx="13042821" cy="642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Vamos criar um arquivo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styles/styles.js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com estilos reutilizáveis para todas as nossas telas, mantendo a consistência visual e facilitando a manutenção.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93790" y="3478411"/>
            <a:ext cx="5602962" cy="3155513"/>
          </a:xfrm>
          <a:prstGeom prst="roundRect">
            <a:avLst>
              <a:gd name="adj" fmla="val 2642"/>
            </a:avLst>
          </a:prstGeom>
          <a:solidFill>
            <a:srgbClr val="F2F2F2"/>
          </a:solidFill>
          <a:ln/>
        </p:spPr>
      </p:sp>
      <p:sp>
        <p:nvSpPr>
          <p:cNvPr id="5" name="Shape 3"/>
          <p:cNvSpPr/>
          <p:nvPr/>
        </p:nvSpPr>
        <p:spPr>
          <a:xfrm>
            <a:off x="783908" y="3478411"/>
            <a:ext cx="5622727" cy="3155513"/>
          </a:xfrm>
          <a:prstGeom prst="roundRect">
            <a:avLst>
              <a:gd name="adj" fmla="val 943"/>
            </a:avLst>
          </a:prstGeom>
          <a:solidFill>
            <a:srgbClr val="F2F2F2"/>
          </a:solidFill>
          <a:ln/>
        </p:spPr>
      </p:sp>
      <p:sp>
        <p:nvSpPr>
          <p:cNvPr id="6" name="Text 4"/>
          <p:cNvSpPr/>
          <p:nvPr/>
        </p:nvSpPr>
        <p:spPr>
          <a:xfrm>
            <a:off x="982266" y="3627239"/>
            <a:ext cx="5226010" cy="28578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import { StyleSheet } from "react-native"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export const styles = StyleSheet.create({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container: {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flex: 1,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justifyContent: "center",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alignItems: "center"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}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})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6888480" y="3433763"/>
            <a:ext cx="6955631" cy="9602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O estilo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container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centraliza o conteúdo tanto horizontal quanto verticalmente usando Flexbox. Este é um padrão muito comum em aplicativos móveis.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6888480" y="4572595"/>
            <a:ext cx="6955631" cy="642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 propriedade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flex: 1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faz com que o componente ocupe todo o espaço disponível na tela, essencial para que o layout funcione corretamente.</a:t>
            </a:r>
            <a:endParaRPr lang="en-US" sz="155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3231237"/>
            <a:ext cx="1534597" cy="373142"/>
          </a:xfrm>
          <a:prstGeom prst="roundRect">
            <a:avLst>
              <a:gd name="adj" fmla="val 17872"/>
            </a:avLst>
          </a:prstGeom>
          <a:solidFill>
            <a:srgbClr val="D2F1F9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2852" y="3338393"/>
            <a:ext cx="158710" cy="15871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150858" y="3290768"/>
            <a:ext cx="1058466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CAPÍTULO 03</a:t>
            </a:r>
            <a:endParaRPr lang="en-US" sz="1250" dirty="0"/>
          </a:p>
        </p:txBody>
      </p:sp>
      <p:sp>
        <p:nvSpPr>
          <p:cNvPr id="5" name="Text 2"/>
          <p:cNvSpPr/>
          <p:nvPr/>
        </p:nvSpPr>
        <p:spPr>
          <a:xfrm>
            <a:off x="793790" y="3683675"/>
            <a:ext cx="7844909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Implementando Stack Navigation</a:t>
            </a:r>
            <a:endParaRPr lang="en-US" sz="3900" dirty="0"/>
          </a:p>
        </p:txBody>
      </p:sp>
      <p:sp>
        <p:nvSpPr>
          <p:cNvPr id="6" name="Text 3"/>
          <p:cNvSpPr/>
          <p:nvPr/>
        </p:nvSpPr>
        <p:spPr>
          <a:xfrm>
            <a:off x="793790" y="4601408"/>
            <a:ext cx="13042821" cy="396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Configurando o sistema de navegação em pilha e conectando todas as telas do aplicativo</a:t>
            </a:r>
            <a:endParaRPr lang="en-US" sz="195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4809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146346"/>
            <a:ext cx="6371392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O Conceito de Stack (Pilha)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93790" y="4064079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 navegação em stack funciona exatamente como uma pilha de pratos: você adiciona itens no topo (push) e remove sempre do topo também (pop). Esse é o comportamento padrão da navegação "para frente" e "para trás" nos aplicativos móveis.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793790" y="5120759"/>
            <a:ext cx="2807256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Características da Stack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793790" y="5629275"/>
            <a:ext cx="6279356" cy="1587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Mantém histórico de navegação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Botão "voltar" automático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Transições animadas entre telas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Gestão eficiente de memória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Estado preservado ao navegar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7564874" y="5120759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Como Funciona</a:t>
            </a:r>
            <a:endParaRPr lang="en-US" sz="1950" dirty="0"/>
          </a:p>
        </p:txBody>
      </p:sp>
      <p:sp>
        <p:nvSpPr>
          <p:cNvPr id="8" name="Text 5"/>
          <p:cNvSpPr/>
          <p:nvPr/>
        </p:nvSpPr>
        <p:spPr>
          <a:xfrm>
            <a:off x="7564874" y="5629275"/>
            <a:ext cx="6279356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Quando você navega de uma tela para outra, a nova tela é "empilhada" sobre a anterior. A tela anterior permanece na memória, mas não visível. Ao pressionar voltar, a tela do topo é removida, revelando a anterior.</a:t>
            </a:r>
            <a:endParaRPr lang="en-US" sz="155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18116"/>
            <a:ext cx="6352580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Configurando o _layout.jsx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135029"/>
            <a:ext cx="13042821" cy="642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O arquivo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_layout.jsx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é onde configuramos toda a estrutura de navegação. Este arquivo é executado primeiro e envolve todas as outras telas da aplicação.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790" y="3199328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Código Inicial Básico</a:t>
            </a:r>
            <a:endParaRPr lang="en-US" sz="1950" dirty="0"/>
          </a:p>
        </p:txBody>
      </p:sp>
      <p:sp>
        <p:nvSpPr>
          <p:cNvPr id="5" name="Shape 3"/>
          <p:cNvSpPr/>
          <p:nvPr/>
        </p:nvSpPr>
        <p:spPr>
          <a:xfrm>
            <a:off x="793790" y="3732728"/>
            <a:ext cx="6279356" cy="3155513"/>
          </a:xfrm>
          <a:prstGeom prst="roundRect">
            <a:avLst>
              <a:gd name="adj" fmla="val 2642"/>
            </a:avLst>
          </a:prstGeom>
          <a:solidFill>
            <a:srgbClr val="F2F2F2"/>
          </a:solidFill>
          <a:ln/>
        </p:spPr>
      </p:sp>
      <p:sp>
        <p:nvSpPr>
          <p:cNvPr id="6" name="Shape 4"/>
          <p:cNvSpPr/>
          <p:nvPr/>
        </p:nvSpPr>
        <p:spPr>
          <a:xfrm>
            <a:off x="783908" y="3732728"/>
            <a:ext cx="6299121" cy="3155513"/>
          </a:xfrm>
          <a:prstGeom prst="roundRect">
            <a:avLst>
              <a:gd name="adj" fmla="val 943"/>
            </a:avLst>
          </a:prstGeom>
          <a:solidFill>
            <a:srgbClr val="F2F2F2"/>
          </a:solidFill>
          <a:ln/>
        </p:spPr>
      </p:sp>
      <p:sp>
        <p:nvSpPr>
          <p:cNvPr id="7" name="Text 5"/>
          <p:cNvSpPr/>
          <p:nvPr/>
        </p:nvSpPr>
        <p:spPr>
          <a:xfrm>
            <a:off x="982266" y="3881557"/>
            <a:ext cx="5902404" cy="28578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import { Stack } from "expo-router"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export default function RootLayout() {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return (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&lt;Stack&gt;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&lt;/Stack&gt;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)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564874" y="3179564"/>
            <a:ext cx="6279356" cy="9602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Começamos importando o componente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Stack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do Expo Router. Este componente é responsável por gerenciar toda a navegação em pilha.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564874" y="4318397"/>
            <a:ext cx="6279356" cy="967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O nome da função (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RootLayout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) pode ser qualquer um, mas o nome do arquivo deve ser exatamente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_layout.jsx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para que o Expo Router o reconheça.</a:t>
            </a:r>
            <a:endParaRPr lang="en-US" sz="155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50965"/>
            <a:ext cx="633972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Registrando Telas na Stack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067877"/>
            <a:ext cx="13042821" cy="650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Para cada tela que queremos disponibilizar na navegação, precisamos adicionar um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Stack.Screen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dentro do componente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Stack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. O atributo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name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deve corresponder exatamente ao nome do arquivo na pasta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app/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.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93790" y="3164681"/>
            <a:ext cx="6279356" cy="3790593"/>
          </a:xfrm>
          <a:prstGeom prst="roundRect">
            <a:avLst>
              <a:gd name="adj" fmla="val 2199"/>
            </a:avLst>
          </a:prstGeom>
          <a:solidFill>
            <a:srgbClr val="F2F2F2"/>
          </a:solidFill>
          <a:ln/>
        </p:spPr>
      </p:sp>
      <p:sp>
        <p:nvSpPr>
          <p:cNvPr id="5" name="Shape 3"/>
          <p:cNvSpPr/>
          <p:nvPr/>
        </p:nvSpPr>
        <p:spPr>
          <a:xfrm>
            <a:off x="783908" y="3164681"/>
            <a:ext cx="6299121" cy="3790593"/>
          </a:xfrm>
          <a:prstGeom prst="roundRect">
            <a:avLst>
              <a:gd name="adj" fmla="val 785"/>
            </a:avLst>
          </a:prstGeom>
          <a:solidFill>
            <a:srgbClr val="F2F2F2"/>
          </a:solidFill>
          <a:ln/>
        </p:spPr>
      </p:sp>
      <p:sp>
        <p:nvSpPr>
          <p:cNvPr id="6" name="Text 4"/>
          <p:cNvSpPr/>
          <p:nvPr/>
        </p:nvSpPr>
        <p:spPr>
          <a:xfrm>
            <a:off x="982266" y="3313509"/>
            <a:ext cx="5902404" cy="34929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import { Stack } from "expo-router"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export default function RootLayout() {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return (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&lt;Stack&gt;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&lt;Stack.Screen name="index" /&gt;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&lt;Stack.Screen name="settings" /&gt;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&lt;Stack.Screen name="user" /&gt;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&lt;/Stack&gt;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)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564874" y="3139797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Pontos Importantes</a:t>
            </a:r>
            <a:endParaRPr lang="en-US" sz="1950" dirty="0"/>
          </a:p>
        </p:txBody>
      </p:sp>
      <p:sp>
        <p:nvSpPr>
          <p:cNvPr id="8" name="Text 6"/>
          <p:cNvSpPr/>
          <p:nvPr/>
        </p:nvSpPr>
        <p:spPr>
          <a:xfrm>
            <a:off x="7564874" y="3648313"/>
            <a:ext cx="6279356" cy="1270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O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name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deve ser idêntico ao nome do arquivo (sem .jsx)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 ordem dos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Stack.Screen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não afeta a navegação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Apenas telas registradas aqui podem ser navegadas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O arquivo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index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representa a rota raiz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</a:t>
            </a:r>
            <a:endParaRPr lang="en-US" sz="1550" dirty="0"/>
          </a:p>
        </p:txBody>
      </p:sp>
      <p:sp>
        <p:nvSpPr>
          <p:cNvPr id="9" name="Shape 7"/>
          <p:cNvSpPr/>
          <p:nvPr/>
        </p:nvSpPr>
        <p:spPr>
          <a:xfrm>
            <a:off x="7564874" y="5141791"/>
            <a:ext cx="6279356" cy="1478280"/>
          </a:xfrm>
          <a:prstGeom prst="roundRect">
            <a:avLst>
              <a:gd name="adj" fmla="val 5639"/>
            </a:avLst>
          </a:prstGeom>
          <a:solidFill>
            <a:srgbClr val="BCE9F6"/>
          </a:solidFill>
          <a:ln/>
        </p:spPr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3232" y="5437066"/>
            <a:ext cx="248007" cy="198358"/>
          </a:xfrm>
          <a:prstGeom prst="rect">
            <a:avLst/>
          </a:prstGeom>
        </p:spPr>
      </p:pic>
      <p:sp>
        <p:nvSpPr>
          <p:cNvPr id="11" name="Text 8"/>
          <p:cNvSpPr/>
          <p:nvPr/>
        </p:nvSpPr>
        <p:spPr>
          <a:xfrm>
            <a:off x="8209598" y="5389679"/>
            <a:ext cx="5436275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Se você acabou de criar as rotas e não está vendo mudanças, pode ser necessário recarregar o simulador ou reiniciar o servidor de desenvolvimento.</a:t>
            </a:r>
            <a:endParaRPr lang="en-US" sz="155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007" y="467678"/>
            <a:ext cx="4990267" cy="729424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08603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O Header Padrão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280190" y="2126337"/>
            <a:ext cx="7556421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Ao configurar a Stack, você perceberá que automaticamente aparece uma barra no topo de cada tela. Esta é a </a:t>
            </a: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Navigation Bar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(ou Header), um elemento padrão dos aplicativos móveis que fornece contexto sobre onde o usuário está e permite navegação.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6280190" y="3818096"/>
            <a:ext cx="2530912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Elementos do Header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6280190" y="4326612"/>
            <a:ext cx="3536156" cy="1905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Título: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Nome da tela atual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Botão Voltar: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Aparece automaticamente quando há histórico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Ações: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Espaço para botões adicionais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10308074" y="3798332"/>
            <a:ext cx="3536156" cy="1912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Por padrão, o título mostrado é o nome do arquivo, o que nem sempre é ideal. Por exemplo, o arquivo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index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mostraria "index" como título, mas seria mais apropriado mostrar "Home".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10308074" y="5889784"/>
            <a:ext cx="3536156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Felizmente, podemos personalizar facilmente o título e outros aspectos visuais do header.</a:t>
            </a:r>
            <a:endParaRPr lang="en-US" sz="15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81313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Navegação em Stack e Empilhamento de Telas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280190" y="4419124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Desenvolvimento Mobile com React Native e Expo Router</a:t>
            </a:r>
            <a:endParaRPr lang="en-US" sz="1550" dirty="0"/>
          </a:p>
        </p:txBody>
      </p:sp>
      <p:sp>
        <p:nvSpPr>
          <p:cNvPr id="5" name="Shape 2"/>
          <p:cNvSpPr/>
          <p:nvPr/>
        </p:nvSpPr>
        <p:spPr>
          <a:xfrm>
            <a:off x="6280190" y="4967526"/>
            <a:ext cx="1168241" cy="373142"/>
          </a:xfrm>
          <a:prstGeom prst="roundRect">
            <a:avLst>
              <a:gd name="adj" fmla="val 17872"/>
            </a:avLst>
          </a:prstGeom>
          <a:solidFill>
            <a:srgbClr val="D2F1F9"/>
          </a:solidFill>
          <a:ln/>
        </p:spPr>
      </p:sp>
      <p:sp>
        <p:nvSpPr>
          <p:cNvPr id="6" name="Text 3"/>
          <p:cNvSpPr/>
          <p:nvPr/>
        </p:nvSpPr>
        <p:spPr>
          <a:xfrm>
            <a:off x="6399252" y="5027057"/>
            <a:ext cx="930116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SENAI 2026</a:t>
            </a:r>
            <a:endParaRPr lang="en-US" sz="1250" dirty="0"/>
          </a:p>
        </p:txBody>
      </p:sp>
      <p:sp>
        <p:nvSpPr>
          <p:cNvPr id="7" name="Shape 4"/>
          <p:cNvSpPr/>
          <p:nvPr/>
        </p:nvSpPr>
        <p:spPr>
          <a:xfrm>
            <a:off x="7547610" y="4959906"/>
            <a:ext cx="1136333" cy="388382"/>
          </a:xfrm>
          <a:prstGeom prst="roundRect">
            <a:avLst>
              <a:gd name="adj" fmla="val 17171"/>
            </a:avLst>
          </a:prstGeom>
          <a:noFill/>
          <a:ln w="7620">
            <a:solidFill>
              <a:srgbClr val="54C8E8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674293" y="5027057"/>
            <a:ext cx="882968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54C8E8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MÓDULO 9</a:t>
            </a:r>
            <a:endParaRPr lang="en-US" sz="125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62038"/>
            <a:ext cx="7592378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Personalizando Títulos das Telas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078950"/>
            <a:ext cx="13042821" cy="642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Para alterar o título exibido no header, utilizamos o atributo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options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em cada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Stack.Screen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. Isso nos permite definir um título mais amigável do que o nome do arquivo.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93790" y="3168134"/>
            <a:ext cx="8714184" cy="1885355"/>
          </a:xfrm>
          <a:prstGeom prst="roundRect">
            <a:avLst>
              <a:gd name="adj" fmla="val 4421"/>
            </a:avLst>
          </a:prstGeom>
          <a:solidFill>
            <a:srgbClr val="F2F2F2"/>
          </a:solidFill>
          <a:ln/>
        </p:spPr>
      </p:sp>
      <p:sp>
        <p:nvSpPr>
          <p:cNvPr id="5" name="Shape 3"/>
          <p:cNvSpPr/>
          <p:nvPr/>
        </p:nvSpPr>
        <p:spPr>
          <a:xfrm>
            <a:off x="783908" y="3168134"/>
            <a:ext cx="8733949" cy="1885355"/>
          </a:xfrm>
          <a:prstGeom prst="roundRect">
            <a:avLst>
              <a:gd name="adj" fmla="val 1579"/>
            </a:avLst>
          </a:prstGeom>
          <a:solidFill>
            <a:srgbClr val="F2F2F2"/>
          </a:solidFill>
          <a:ln/>
        </p:spPr>
      </p:sp>
      <p:sp>
        <p:nvSpPr>
          <p:cNvPr id="6" name="Text 4"/>
          <p:cNvSpPr/>
          <p:nvPr/>
        </p:nvSpPr>
        <p:spPr>
          <a:xfrm>
            <a:off x="982266" y="3316962"/>
            <a:ext cx="8337233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&lt;Stack&gt;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&lt;Stack.Screen name="index" options={{headerTitle: "Home"}}/&gt;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&lt;Stack.Screen name="settings" options={{headerTitle: "Configurações"}}/&gt;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&lt;Stack.Screen name="user" options={{headerTitle: "Usuário"}}/&gt;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&lt;/Stack&gt;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9999702" y="3123486"/>
            <a:ext cx="3844409" cy="12853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O atributo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options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aceita um objeto com diversas configurações.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headerTitle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define o texto que aparece no centro do header.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9999702" y="4587478"/>
            <a:ext cx="3844409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Agora, em vez de ver "index", "settings" e "user", o usuário verá títulos mais descritivos em português: "Home", "Configurações" e "Usuário".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9999702" y="6036231"/>
            <a:ext cx="3844409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Esta é apenas uma das muitas opções de personalização disponíveis para o header.</a:t>
            </a:r>
            <a:endParaRPr lang="en-US" sz="155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3032760"/>
            <a:ext cx="1534597" cy="373142"/>
          </a:xfrm>
          <a:prstGeom prst="roundRect">
            <a:avLst>
              <a:gd name="adj" fmla="val 17872"/>
            </a:avLst>
          </a:prstGeom>
          <a:solidFill>
            <a:srgbClr val="D2F1F9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2852" y="3139916"/>
            <a:ext cx="158710" cy="15871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150858" y="3092291"/>
            <a:ext cx="1058466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CAPÍTULO 04</a:t>
            </a:r>
            <a:endParaRPr lang="en-US" sz="1250" dirty="0"/>
          </a:p>
        </p:txBody>
      </p:sp>
      <p:sp>
        <p:nvSpPr>
          <p:cNvPr id="5" name="Text 2"/>
          <p:cNvSpPr/>
          <p:nvPr/>
        </p:nvSpPr>
        <p:spPr>
          <a:xfrm>
            <a:off x="793790" y="3485198"/>
            <a:ext cx="8570238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Personalização Visual da Navegação</a:t>
            </a:r>
            <a:endParaRPr lang="en-US" sz="3900" dirty="0"/>
          </a:p>
        </p:txBody>
      </p:sp>
      <p:sp>
        <p:nvSpPr>
          <p:cNvPr id="6" name="Text 3"/>
          <p:cNvSpPr/>
          <p:nvPr/>
        </p:nvSpPr>
        <p:spPr>
          <a:xfrm>
            <a:off x="793790" y="4402931"/>
            <a:ext cx="13042821" cy="7939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Customizando cores, estilos e aparência dos elementos de navegação para criar uma identidade visual consistente</a:t>
            </a:r>
            <a:endParaRPr lang="en-US" sz="195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82122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Entendendo as Barras do Aplicativo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280190" y="2319933"/>
            <a:ext cx="75564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Um aplicativo móvel possui duas barras importantes na parte superior da tela, cada uma com função e configuração distintas. É fundamental entender a diferença entre elas para personalizar corretamente.</a:t>
            </a:r>
            <a:endParaRPr lang="en-US" sz="1550" dirty="0"/>
          </a:p>
        </p:txBody>
      </p:sp>
      <p:sp>
        <p:nvSpPr>
          <p:cNvPr id="5" name="Shape 2"/>
          <p:cNvSpPr/>
          <p:nvPr/>
        </p:nvSpPr>
        <p:spPr>
          <a:xfrm>
            <a:off x="6137315" y="3495794"/>
            <a:ext cx="3821906" cy="3951565"/>
          </a:xfrm>
          <a:prstGeom prst="roundRect">
            <a:avLst>
              <a:gd name="adj" fmla="val 3739"/>
            </a:avLst>
          </a:prstGeom>
          <a:solidFill>
            <a:srgbClr val="54C8E8"/>
          </a:solidFill>
          <a:ln/>
        </p:spPr>
      </p:sp>
      <p:sp>
        <p:nvSpPr>
          <p:cNvPr id="6" name="Text 3"/>
          <p:cNvSpPr/>
          <p:nvPr/>
        </p:nvSpPr>
        <p:spPr>
          <a:xfrm>
            <a:off x="6335673" y="3694152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Status Bar</a:t>
            </a:r>
            <a:endParaRPr lang="en-US" sz="1950" dirty="0"/>
          </a:p>
        </p:txBody>
      </p:sp>
      <p:sp>
        <p:nvSpPr>
          <p:cNvPr id="7" name="Text 4"/>
          <p:cNvSpPr/>
          <p:nvPr/>
        </p:nvSpPr>
        <p:spPr>
          <a:xfrm>
            <a:off x="6335673" y="4202668"/>
            <a:ext cx="3425190" cy="1905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 barra no topo absoluto da tela que mostra informações do sistema: hora, bateria, sinal Wi-Fi, notificações. Esta barra é controlada pelo sistema operacional.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6335673" y="6286500"/>
            <a:ext cx="3425190" cy="9526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Sempre visível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Informações do sistema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Customizável via código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10308074" y="3694152"/>
            <a:ext cx="282511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Navigation Bar (Header)</a:t>
            </a:r>
            <a:endParaRPr lang="en-US" sz="1950" dirty="0"/>
          </a:p>
        </p:txBody>
      </p:sp>
      <p:sp>
        <p:nvSpPr>
          <p:cNvPr id="10" name="Text 7"/>
          <p:cNvSpPr/>
          <p:nvPr/>
        </p:nvSpPr>
        <p:spPr>
          <a:xfrm>
            <a:off x="10308074" y="4202668"/>
            <a:ext cx="3536156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 barra logo abaixo da Status Bar, específica do aplicativo. Mostra o título da tela atual, botão voltar e ações disponíveis. Totalmente configurável pelo desenvolvedor.</a:t>
            </a:r>
            <a:endParaRPr lang="en-US" sz="1550" dirty="0"/>
          </a:p>
        </p:txBody>
      </p:sp>
      <p:sp>
        <p:nvSpPr>
          <p:cNvPr id="11" name="Text 8"/>
          <p:cNvSpPr/>
          <p:nvPr/>
        </p:nvSpPr>
        <p:spPr>
          <a:xfrm>
            <a:off x="10308074" y="5968960"/>
            <a:ext cx="3536156" cy="9526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Parte do aplicativo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Título e navegação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Totalmente customizável</a:t>
            </a:r>
            <a:endParaRPr lang="en-US" sz="1550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08209"/>
            <a:ext cx="9370576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Configurando Estilos Globais do Header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1925122"/>
            <a:ext cx="13042821" cy="642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Em vez de configurar cada tela individualmente, podemos definir estilos globais usando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screenOptions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no componente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Stack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. Essas configurações se aplicam a todas as telas da stack.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93790" y="2791063"/>
            <a:ext cx="13042821" cy="2202894"/>
          </a:xfrm>
          <a:prstGeom prst="roundRect">
            <a:avLst>
              <a:gd name="adj" fmla="val 3784"/>
            </a:avLst>
          </a:prstGeom>
          <a:solidFill>
            <a:srgbClr val="F2F2F2"/>
          </a:solidFill>
          <a:ln/>
        </p:spPr>
      </p:sp>
      <p:sp>
        <p:nvSpPr>
          <p:cNvPr id="5" name="Shape 3"/>
          <p:cNvSpPr/>
          <p:nvPr/>
        </p:nvSpPr>
        <p:spPr>
          <a:xfrm>
            <a:off x="783908" y="2791063"/>
            <a:ext cx="13062585" cy="2202894"/>
          </a:xfrm>
          <a:prstGeom prst="roundRect">
            <a:avLst>
              <a:gd name="adj" fmla="val 1351"/>
            </a:avLst>
          </a:prstGeom>
          <a:solidFill>
            <a:srgbClr val="F2F2F2"/>
          </a:solidFill>
          <a:ln/>
        </p:spPr>
      </p:sp>
      <p:sp>
        <p:nvSpPr>
          <p:cNvPr id="6" name="Text 4"/>
          <p:cNvSpPr/>
          <p:nvPr/>
        </p:nvSpPr>
        <p:spPr>
          <a:xfrm>
            <a:off x="982266" y="2939891"/>
            <a:ext cx="12665869" cy="1905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&lt;Stack 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screenOptions={{headerStyle: {backgroundColor: "#E94560"}, headerTintColor: "#FFFFFF"}}&gt;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&lt;Stack.Screen name="index" options={{ headerTitle: "Home" }} /&gt;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&lt;Stack.Screen name="settings" options={{ headerTitle: "Configurações" }} /&gt;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&lt;Stack.Screen name="user" options={{ headerTitle: "Usuário" }} /&gt;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&lt;/Stack&gt;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93790" y="5291614"/>
            <a:ext cx="3069431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Propriedades Importantes</a:t>
            </a:r>
            <a:endParaRPr lang="en-US" sz="1950" dirty="0"/>
          </a:p>
        </p:txBody>
      </p:sp>
      <p:sp>
        <p:nvSpPr>
          <p:cNvPr id="8" name="Text 6"/>
          <p:cNvSpPr/>
          <p:nvPr/>
        </p:nvSpPr>
        <p:spPr>
          <a:xfrm>
            <a:off x="793790" y="5899428"/>
            <a:ext cx="13042821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headerStyle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- Define estilos do container do header, como cor de fundo, altura, sombras, etc.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93790" y="6447830"/>
            <a:ext cx="13042821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headerTintColor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- Define a cor do texto e ícones no header (título, botão voltar).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793790" y="6996232"/>
            <a:ext cx="13042821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Note que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headerTintColor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fica no mesmo nível que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headerStyle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, não dentro dele.</a:t>
            </a:r>
            <a:endParaRPr lang="en-US" sz="1550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30950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Ocultando o Header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1947862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Em alguns casos, você pode querer ocultar completamente o header, especialmente para telas de splash, login ou telas com navegação customizada.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790" y="2880598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Ocultar Globalmente</a:t>
            </a:r>
            <a:endParaRPr lang="en-US" sz="1950" dirty="0"/>
          </a:p>
        </p:txBody>
      </p:sp>
      <p:sp>
        <p:nvSpPr>
          <p:cNvPr id="5" name="Shape 3"/>
          <p:cNvSpPr/>
          <p:nvPr/>
        </p:nvSpPr>
        <p:spPr>
          <a:xfrm>
            <a:off x="793790" y="3488412"/>
            <a:ext cx="13042821" cy="1885355"/>
          </a:xfrm>
          <a:prstGeom prst="roundRect">
            <a:avLst>
              <a:gd name="adj" fmla="val 4421"/>
            </a:avLst>
          </a:prstGeom>
          <a:solidFill>
            <a:srgbClr val="F2F2F2"/>
          </a:solidFill>
          <a:ln/>
        </p:spPr>
      </p:sp>
      <p:sp>
        <p:nvSpPr>
          <p:cNvPr id="6" name="Shape 4"/>
          <p:cNvSpPr/>
          <p:nvPr/>
        </p:nvSpPr>
        <p:spPr>
          <a:xfrm>
            <a:off x="783908" y="3488412"/>
            <a:ext cx="13062585" cy="1885355"/>
          </a:xfrm>
          <a:prstGeom prst="roundRect">
            <a:avLst>
              <a:gd name="adj" fmla="val 1579"/>
            </a:avLst>
          </a:prstGeom>
          <a:solidFill>
            <a:srgbClr val="F2F2F2"/>
          </a:solidFill>
          <a:ln/>
        </p:spPr>
      </p:sp>
      <p:sp>
        <p:nvSpPr>
          <p:cNvPr id="7" name="Text 5"/>
          <p:cNvSpPr/>
          <p:nvPr/>
        </p:nvSpPr>
        <p:spPr>
          <a:xfrm>
            <a:off x="982266" y="3637240"/>
            <a:ext cx="12665869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&lt;Stack 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screenOptions={{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headerShown: false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}}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&gt;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93790" y="5597009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Esta configuração oculta o header de todas as telas.</a:t>
            </a:r>
            <a:endParaRPr lang="en-US" sz="1550" dirty="0"/>
          </a:p>
        </p:txBody>
      </p:sp>
      <p:sp>
        <p:nvSpPr>
          <p:cNvPr id="9" name="Shape 7"/>
          <p:cNvSpPr/>
          <p:nvPr/>
        </p:nvSpPr>
        <p:spPr>
          <a:xfrm>
            <a:off x="793790" y="6137791"/>
            <a:ext cx="13042821" cy="1160740"/>
          </a:xfrm>
          <a:prstGeom prst="roundRect">
            <a:avLst>
              <a:gd name="adj" fmla="val 7182"/>
            </a:avLst>
          </a:prstGeom>
          <a:solidFill>
            <a:srgbClr val="BCE9F6"/>
          </a:solidFill>
          <a:ln/>
        </p:spPr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148" y="6433066"/>
            <a:ext cx="248007" cy="198358"/>
          </a:xfrm>
          <a:prstGeom prst="rect">
            <a:avLst/>
          </a:prstGeom>
        </p:spPr>
      </p:pic>
      <p:sp>
        <p:nvSpPr>
          <p:cNvPr id="11" name="Text 8"/>
          <p:cNvSpPr/>
          <p:nvPr/>
        </p:nvSpPr>
        <p:spPr>
          <a:xfrm>
            <a:off x="1438513" y="6385679"/>
            <a:ext cx="12199739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Atenção: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Ocultar o header remove também o botão de voltar. Certifique-se de fornecer uma forma alternativa de navegação quando necessário.</a:t>
            </a:r>
            <a:endParaRPr lang="en-US" sz="1550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60452"/>
            <a:ext cx="4929664" cy="465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50"/>
              </a:lnSpc>
              <a:buNone/>
            </a:pPr>
            <a:r>
              <a:rPr lang="en-US" sz="2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Personalizando a Status Bar</a:t>
            </a:r>
            <a:endParaRPr lang="en-US" sz="2900" dirty="0"/>
          </a:p>
        </p:txBody>
      </p:sp>
      <p:sp>
        <p:nvSpPr>
          <p:cNvPr id="3" name="Text 1"/>
          <p:cNvSpPr/>
          <p:nvPr/>
        </p:nvSpPr>
        <p:spPr>
          <a:xfrm>
            <a:off x="793790" y="1448872"/>
            <a:ext cx="13042821" cy="2235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 Status Bar é controlada através do componente </a:t>
            </a:r>
            <a:r>
              <a:rPr lang="en-US" sz="11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StatusBar</a:t>
            </a:r>
            <a:r>
              <a:rPr lang="en-US" sz="11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do Expo. Podemos personalizar sua aparência para harmonizar com o design do aplicativo.</a:t>
            </a:r>
            <a:endParaRPr lang="en-US" sz="1150" dirty="0"/>
          </a:p>
        </p:txBody>
      </p:sp>
      <p:sp>
        <p:nvSpPr>
          <p:cNvPr id="4" name="Shape 2"/>
          <p:cNvSpPr/>
          <p:nvPr/>
        </p:nvSpPr>
        <p:spPr>
          <a:xfrm>
            <a:off x="793790" y="1797963"/>
            <a:ext cx="13042821" cy="4181951"/>
          </a:xfrm>
          <a:prstGeom prst="roundRect">
            <a:avLst>
              <a:gd name="adj" fmla="val 1495"/>
            </a:avLst>
          </a:prstGeom>
          <a:solidFill>
            <a:srgbClr val="F2F2F2"/>
          </a:solidFill>
          <a:ln/>
        </p:spPr>
      </p:sp>
      <p:sp>
        <p:nvSpPr>
          <p:cNvPr id="5" name="Shape 3"/>
          <p:cNvSpPr/>
          <p:nvPr/>
        </p:nvSpPr>
        <p:spPr>
          <a:xfrm>
            <a:off x="786408" y="1797963"/>
            <a:ext cx="13057584" cy="4181951"/>
          </a:xfrm>
          <a:prstGeom prst="roundRect">
            <a:avLst>
              <a:gd name="adj" fmla="val 534"/>
            </a:avLst>
          </a:prstGeom>
          <a:solidFill>
            <a:srgbClr val="F2F2F2"/>
          </a:solidFill>
          <a:ln/>
        </p:spPr>
      </p:sp>
      <p:sp>
        <p:nvSpPr>
          <p:cNvPr id="6" name="Text 4"/>
          <p:cNvSpPr/>
          <p:nvPr/>
        </p:nvSpPr>
        <p:spPr>
          <a:xfrm>
            <a:off x="935236" y="1909524"/>
            <a:ext cx="12759928" cy="39588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import { Stack } from "expo-router"</a:t>
            </a:r>
            <a:endParaRPr lang="en-US" sz="1150" dirty="0"/>
          </a:p>
          <a:p>
            <a:pPr marL="0" indent="0" algn="l">
              <a:lnSpc>
                <a:spcPts val="1600"/>
              </a:lnSpc>
              <a:buNone/>
            </a:pPr>
            <a:r>
              <a:rPr lang="en-US" sz="11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import { StatusBar } from "expo-status-bar"</a:t>
            </a:r>
            <a:endParaRPr lang="en-US" sz="1150" dirty="0"/>
          </a:p>
          <a:p>
            <a:pPr marL="0" indent="0" algn="l">
              <a:lnSpc>
                <a:spcPts val="1600"/>
              </a:lnSpc>
              <a:buNone/>
            </a:pPr>
            <a:endParaRPr lang="en-US" sz="1150" dirty="0"/>
          </a:p>
          <a:p>
            <a:pPr marL="0" indent="0" algn="l">
              <a:lnSpc>
                <a:spcPts val="1600"/>
              </a:lnSpc>
              <a:buNone/>
            </a:pPr>
            <a:r>
              <a:rPr lang="en-US" sz="11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export default function RootLayout() {</a:t>
            </a:r>
            <a:endParaRPr lang="en-US" sz="1150" dirty="0"/>
          </a:p>
          <a:p>
            <a:pPr marL="0" indent="0" algn="l">
              <a:lnSpc>
                <a:spcPts val="1600"/>
              </a:lnSpc>
              <a:buNone/>
            </a:pPr>
            <a:r>
              <a:rPr lang="en-US" sz="11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return (</a:t>
            </a:r>
            <a:endParaRPr lang="en-US" sz="1150" dirty="0"/>
          </a:p>
          <a:p>
            <a:pPr marL="0" indent="0" algn="l">
              <a:lnSpc>
                <a:spcPts val="1600"/>
              </a:lnSpc>
              <a:buNone/>
            </a:pPr>
            <a:r>
              <a:rPr lang="en-US" sz="11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&lt;&gt;</a:t>
            </a:r>
            <a:endParaRPr lang="en-US" sz="1150" dirty="0"/>
          </a:p>
          <a:p>
            <a:pPr marL="0" indent="0" algn="l">
              <a:lnSpc>
                <a:spcPts val="1600"/>
              </a:lnSpc>
              <a:buNone/>
            </a:pPr>
            <a:r>
              <a:rPr lang="en-US" sz="11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&lt;StatusBar</a:t>
            </a:r>
            <a:endParaRPr lang="en-US" sz="1150" dirty="0"/>
          </a:p>
          <a:p>
            <a:pPr marL="0" indent="0" algn="l">
              <a:lnSpc>
                <a:spcPts val="1600"/>
              </a:lnSpc>
              <a:buNone/>
            </a:pPr>
            <a:r>
              <a:rPr lang="en-US" sz="11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style="light"</a:t>
            </a:r>
            <a:endParaRPr lang="en-US" sz="1150" dirty="0"/>
          </a:p>
          <a:p>
            <a:pPr marL="0" indent="0" algn="l">
              <a:lnSpc>
                <a:spcPts val="1600"/>
              </a:lnSpc>
              <a:buNone/>
            </a:pPr>
            <a:r>
              <a:rPr lang="en-US" sz="11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backgroundColor="#E94560"</a:t>
            </a:r>
            <a:endParaRPr lang="en-US" sz="1150" dirty="0"/>
          </a:p>
          <a:p>
            <a:pPr marL="0" indent="0" algn="l">
              <a:lnSpc>
                <a:spcPts val="1600"/>
              </a:lnSpc>
              <a:buNone/>
            </a:pPr>
            <a:r>
              <a:rPr lang="en-US" sz="11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/&gt;</a:t>
            </a:r>
            <a:endParaRPr lang="en-US" sz="1150" dirty="0"/>
          </a:p>
          <a:p>
            <a:pPr marL="0" indent="0" algn="l">
              <a:lnSpc>
                <a:spcPts val="1600"/>
              </a:lnSpc>
              <a:buNone/>
            </a:pPr>
            <a:r>
              <a:rPr lang="en-US" sz="11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&lt;Stack</a:t>
            </a:r>
            <a:endParaRPr lang="en-US" sz="1150" dirty="0"/>
          </a:p>
          <a:p>
            <a:pPr marL="0" indent="0" algn="l">
              <a:lnSpc>
                <a:spcPts val="1600"/>
              </a:lnSpc>
              <a:buNone/>
            </a:pPr>
            <a:r>
              <a:rPr lang="en-US" sz="11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screenOptions={{ headerStyle: { backgroundColor: "#E94560" }, headerTintColor: "#FFFFFF", headerShown: true }}&gt;</a:t>
            </a:r>
            <a:endParaRPr lang="en-US" sz="1150" dirty="0"/>
          </a:p>
          <a:p>
            <a:pPr marL="0" indent="0" algn="l">
              <a:lnSpc>
                <a:spcPts val="1600"/>
              </a:lnSpc>
              <a:buNone/>
            </a:pPr>
            <a:r>
              <a:rPr lang="en-US" sz="11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&lt;Stack.Screen name="index" options={{ headerTitle: "Home" }} /&gt;</a:t>
            </a:r>
            <a:endParaRPr lang="en-US" sz="1150" dirty="0"/>
          </a:p>
          <a:p>
            <a:pPr marL="0" indent="0" algn="l">
              <a:lnSpc>
                <a:spcPts val="1600"/>
              </a:lnSpc>
              <a:buNone/>
            </a:pPr>
            <a:r>
              <a:rPr lang="en-US" sz="11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&lt;Stack.Screen name="settings" options={{ headerTitle: "Configurações" }} /&gt;</a:t>
            </a:r>
            <a:endParaRPr lang="en-US" sz="1150" dirty="0"/>
          </a:p>
          <a:p>
            <a:pPr marL="0" indent="0" algn="l">
              <a:lnSpc>
                <a:spcPts val="1600"/>
              </a:lnSpc>
              <a:buNone/>
            </a:pPr>
            <a:r>
              <a:rPr lang="en-US" sz="11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&lt;Stack.Screen name="user" options={{ headerTitle: "Usuário" }} /&gt;</a:t>
            </a:r>
            <a:endParaRPr lang="en-US" sz="1150" dirty="0"/>
          </a:p>
          <a:p>
            <a:pPr marL="0" indent="0" algn="l">
              <a:lnSpc>
                <a:spcPts val="1600"/>
              </a:lnSpc>
              <a:buNone/>
            </a:pPr>
            <a:r>
              <a:rPr lang="en-US" sz="11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&lt;/Stack&gt;</a:t>
            </a:r>
            <a:endParaRPr lang="en-US" sz="1150" dirty="0"/>
          </a:p>
          <a:p>
            <a:pPr marL="0" indent="0" algn="l">
              <a:lnSpc>
                <a:spcPts val="1600"/>
              </a:lnSpc>
              <a:buNone/>
            </a:pPr>
            <a:r>
              <a:rPr lang="en-US" sz="11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&lt;/&gt;</a:t>
            </a:r>
            <a:endParaRPr lang="en-US" sz="1150" dirty="0"/>
          </a:p>
          <a:p>
            <a:pPr marL="0" indent="0" algn="l">
              <a:lnSpc>
                <a:spcPts val="1600"/>
              </a:lnSpc>
              <a:buNone/>
            </a:pPr>
            <a:r>
              <a:rPr lang="en-US" sz="11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)</a:t>
            </a:r>
            <a:endParaRPr lang="en-US" sz="1150" dirty="0"/>
          </a:p>
          <a:p>
            <a:pPr marL="0" indent="0" algn="l">
              <a:lnSpc>
                <a:spcPts val="1600"/>
              </a:lnSpc>
              <a:buNone/>
            </a:pPr>
            <a:r>
              <a:rPr lang="en-US" sz="11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150" dirty="0"/>
          </a:p>
        </p:txBody>
      </p:sp>
      <p:sp>
        <p:nvSpPr>
          <p:cNvPr id="7" name="Text 5"/>
          <p:cNvSpPr/>
          <p:nvPr/>
        </p:nvSpPr>
        <p:spPr>
          <a:xfrm>
            <a:off x="793790" y="6147316"/>
            <a:ext cx="2407920" cy="2325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Propriedades da Status Bar</a:t>
            </a:r>
            <a:endParaRPr lang="en-US" sz="1450" dirty="0"/>
          </a:p>
        </p:txBody>
      </p:sp>
      <p:sp>
        <p:nvSpPr>
          <p:cNvPr id="8" name="Text 6"/>
          <p:cNvSpPr/>
          <p:nvPr/>
        </p:nvSpPr>
        <p:spPr>
          <a:xfrm>
            <a:off x="793790" y="6547247"/>
            <a:ext cx="13042821" cy="2235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style</a:t>
            </a:r>
            <a:r>
              <a:rPr lang="en-US" sz="11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- Define se os ícones serão claros ("light") ou escuros ("dark"). Use "light" para fundos escuros e "dark" para fundos claros.</a:t>
            </a:r>
            <a:endParaRPr lang="en-US" sz="1150" dirty="0"/>
          </a:p>
        </p:txBody>
      </p:sp>
      <p:sp>
        <p:nvSpPr>
          <p:cNvPr id="9" name="Text 7"/>
          <p:cNvSpPr/>
          <p:nvPr/>
        </p:nvSpPr>
        <p:spPr>
          <a:xfrm>
            <a:off x="793790" y="6896338"/>
            <a:ext cx="13042821" cy="2235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backgroundColor</a:t>
            </a:r>
            <a:r>
              <a:rPr lang="en-US" sz="11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- Cor de fundo da Status Bar. Funciona apenas no Android; no iOS, a Status Bar é sempre translúcida.</a:t>
            </a:r>
            <a:endParaRPr lang="en-US" sz="1150" dirty="0"/>
          </a:p>
        </p:txBody>
      </p:sp>
      <p:sp>
        <p:nvSpPr>
          <p:cNvPr id="10" name="Text 8"/>
          <p:cNvSpPr/>
          <p:nvPr/>
        </p:nvSpPr>
        <p:spPr>
          <a:xfrm>
            <a:off x="793790" y="7245429"/>
            <a:ext cx="13042821" cy="2235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Usamos um Fragment (</a:t>
            </a:r>
            <a:r>
              <a:rPr lang="en-US" sz="11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&lt;&gt;</a:t>
            </a:r>
            <a:r>
              <a:rPr lang="en-US" sz="11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) para envolver ambos os componentes, já que o </a:t>
            </a:r>
            <a:r>
              <a:rPr lang="en-US" sz="11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return</a:t>
            </a:r>
            <a:r>
              <a:rPr lang="en-US" sz="11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só pode retornar um elemento raiz.</a:t>
            </a:r>
            <a:endParaRPr lang="en-US" sz="1150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13134"/>
            <a:ext cx="558403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Harmonizando as Cores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3230047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Para criar uma experiência visual coesa, é importante que a Status Bar e o Header compartilhem a mesma cor ou cores complementares. Isso cria continuidade visual e profissionalismo.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93790" y="4088368"/>
            <a:ext cx="4215289" cy="1928098"/>
          </a:xfrm>
          <a:prstGeom prst="roundRect">
            <a:avLst>
              <a:gd name="adj" fmla="val 4323"/>
            </a:avLst>
          </a:prstGeom>
          <a:solidFill>
            <a:srgbClr val="D2F1F9"/>
          </a:solidFill>
          <a:ln w="7620">
            <a:solidFill>
              <a:srgbClr val="B8D7DF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999768" y="429434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Status Bar</a:t>
            </a:r>
            <a:endParaRPr lang="en-US" sz="1950" dirty="0"/>
          </a:p>
        </p:txBody>
      </p:sp>
      <p:sp>
        <p:nvSpPr>
          <p:cNvPr id="6" name="Text 4"/>
          <p:cNvSpPr/>
          <p:nvPr/>
        </p:nvSpPr>
        <p:spPr>
          <a:xfrm>
            <a:off x="999768" y="4723567"/>
            <a:ext cx="380333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Cor de fundo + ícones claros/escuros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999768" y="5160169"/>
            <a:ext cx="3803333" cy="650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backgroundColor="#E94560"style="light"</a:t>
            </a:r>
            <a:endParaRPr lang="en-US" sz="1550" dirty="0"/>
          </a:p>
        </p:txBody>
      </p:sp>
      <p:sp>
        <p:nvSpPr>
          <p:cNvPr id="8" name="Shape 6"/>
          <p:cNvSpPr/>
          <p:nvPr/>
        </p:nvSpPr>
        <p:spPr>
          <a:xfrm>
            <a:off x="5207437" y="4088368"/>
            <a:ext cx="4215408" cy="1928098"/>
          </a:xfrm>
          <a:prstGeom prst="roundRect">
            <a:avLst>
              <a:gd name="adj" fmla="val 4323"/>
            </a:avLst>
          </a:prstGeom>
          <a:solidFill>
            <a:srgbClr val="D2F1F9"/>
          </a:solidFill>
          <a:ln w="7620">
            <a:solidFill>
              <a:srgbClr val="B8D7DF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5413415" y="429434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Header</a:t>
            </a:r>
            <a:endParaRPr lang="en-US" sz="1950" dirty="0"/>
          </a:p>
        </p:txBody>
      </p:sp>
      <p:sp>
        <p:nvSpPr>
          <p:cNvPr id="10" name="Text 8"/>
          <p:cNvSpPr/>
          <p:nvPr/>
        </p:nvSpPr>
        <p:spPr>
          <a:xfrm>
            <a:off x="5413415" y="4723567"/>
            <a:ext cx="3803452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Mesma cor de fundo + texto branco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5413415" y="5160169"/>
            <a:ext cx="3803452" cy="650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backgroundColor="#E94560"headerTintColor="#FFFFFF"</a:t>
            </a:r>
            <a:endParaRPr lang="en-US" sz="1550" dirty="0"/>
          </a:p>
        </p:txBody>
      </p:sp>
      <p:sp>
        <p:nvSpPr>
          <p:cNvPr id="12" name="Shape 10"/>
          <p:cNvSpPr/>
          <p:nvPr/>
        </p:nvSpPr>
        <p:spPr>
          <a:xfrm>
            <a:off x="9621203" y="4088368"/>
            <a:ext cx="4215289" cy="1928098"/>
          </a:xfrm>
          <a:prstGeom prst="roundRect">
            <a:avLst>
              <a:gd name="adj" fmla="val 4323"/>
            </a:avLst>
          </a:prstGeom>
          <a:solidFill>
            <a:srgbClr val="D2F1F9"/>
          </a:solidFill>
          <a:ln w="7620">
            <a:solidFill>
              <a:srgbClr val="B8D7DF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9827181" y="429434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Resultado</a:t>
            </a:r>
            <a:endParaRPr lang="en-US" sz="1950" dirty="0"/>
          </a:p>
        </p:txBody>
      </p:sp>
      <p:sp>
        <p:nvSpPr>
          <p:cNvPr id="14" name="Text 12"/>
          <p:cNvSpPr/>
          <p:nvPr/>
        </p:nvSpPr>
        <p:spPr>
          <a:xfrm>
            <a:off x="9827181" y="4723567"/>
            <a:ext cx="380333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Interface unificada e profissional</a:t>
            </a:r>
            <a:endParaRPr lang="en-US" sz="1550" dirty="0"/>
          </a:p>
        </p:txBody>
      </p:sp>
      <p:sp>
        <p:nvSpPr>
          <p:cNvPr id="15" name="Text 13"/>
          <p:cNvSpPr/>
          <p:nvPr/>
        </p:nvSpPr>
        <p:spPr>
          <a:xfrm>
            <a:off x="9827181" y="5160169"/>
            <a:ext cx="3803333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As duas barras parecem uma única barra integrada</a:t>
            </a:r>
            <a:endParaRPr lang="en-US" sz="1550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3231237"/>
            <a:ext cx="1534597" cy="373142"/>
          </a:xfrm>
          <a:prstGeom prst="roundRect">
            <a:avLst>
              <a:gd name="adj" fmla="val 17872"/>
            </a:avLst>
          </a:prstGeom>
          <a:solidFill>
            <a:srgbClr val="D2F1F9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2852" y="3338393"/>
            <a:ext cx="158710" cy="15871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150858" y="3290768"/>
            <a:ext cx="1058466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CAPÍTULO 05</a:t>
            </a:r>
            <a:endParaRPr lang="en-US" sz="1250" dirty="0"/>
          </a:p>
        </p:txBody>
      </p:sp>
      <p:sp>
        <p:nvSpPr>
          <p:cNvPr id="5" name="Text 2"/>
          <p:cNvSpPr/>
          <p:nvPr/>
        </p:nvSpPr>
        <p:spPr>
          <a:xfrm>
            <a:off x="793790" y="3683675"/>
            <a:ext cx="5433774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Navegando Entre Telas</a:t>
            </a:r>
            <a:endParaRPr lang="en-US" sz="3900" dirty="0"/>
          </a:p>
        </p:txBody>
      </p:sp>
      <p:sp>
        <p:nvSpPr>
          <p:cNvPr id="6" name="Text 3"/>
          <p:cNvSpPr/>
          <p:nvPr/>
        </p:nvSpPr>
        <p:spPr>
          <a:xfrm>
            <a:off x="793790" y="4601408"/>
            <a:ext cx="13042821" cy="396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Implementando navegação com Links e Router: duas abordagens para mover-se entre as telas do aplicativo</a:t>
            </a:r>
            <a:endParaRPr lang="en-US" sz="1950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53703"/>
            <a:ext cx="5909548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Duas Formas de Navegar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93790" y="1971437"/>
            <a:ext cx="75564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O Expo Router oferece duas abordagens principais para navegar entre telas, cada uma adequada para situações diferentes. Entender quando usar cada uma é fundamental para criar uma experiência de usuário fluida.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793790" y="334565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Componente Link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793790" y="3854172"/>
            <a:ext cx="3536156" cy="12777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Usado quando a navegação é iniciada diretamente pelo usuário através de um toque ou clique. Similar à tag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&lt;a&gt;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do HTML.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793790" y="5310545"/>
            <a:ext cx="3536156" cy="1587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Navegação declarativa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Acionada por interação do usuário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Mais simples de implementar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Ideal para botões e menus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4821674" y="334565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Router Programático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4821674" y="3854172"/>
            <a:ext cx="3536156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Usado quando a navegação precisa acontecer após alguma lógica, como validação, requisição de API ou processamento de dados.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4821674" y="5302925"/>
            <a:ext cx="3536156" cy="1270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Navegação imperativa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Acionada por código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Mais flexível e poderosa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Ideal para fluxos complexos</a:t>
            </a:r>
            <a:endParaRPr lang="en-US" sz="1550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78193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Navegação com Link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1795105"/>
            <a:ext cx="13042821" cy="642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O componente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Link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é a forma mais simples e direta de criar navegação. Funciona de maneira similar aos links de páginas web, mas otimizado para aplicativos móveis. Vamos inserir o código na página index.jsx: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790" y="2735461"/>
            <a:ext cx="2655213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Implementação Básica</a:t>
            </a:r>
            <a:endParaRPr lang="en-US" sz="1950" dirty="0"/>
          </a:p>
        </p:txBody>
      </p:sp>
      <p:sp>
        <p:nvSpPr>
          <p:cNvPr id="5" name="Shape 3"/>
          <p:cNvSpPr/>
          <p:nvPr/>
        </p:nvSpPr>
        <p:spPr>
          <a:xfrm>
            <a:off x="793790" y="3343275"/>
            <a:ext cx="13042821" cy="4108133"/>
          </a:xfrm>
          <a:prstGeom prst="roundRect">
            <a:avLst>
              <a:gd name="adj" fmla="val 2029"/>
            </a:avLst>
          </a:prstGeom>
          <a:solidFill>
            <a:srgbClr val="F2F2F2"/>
          </a:solidFill>
          <a:ln/>
        </p:spPr>
      </p:sp>
      <p:sp>
        <p:nvSpPr>
          <p:cNvPr id="6" name="Shape 4"/>
          <p:cNvSpPr/>
          <p:nvPr/>
        </p:nvSpPr>
        <p:spPr>
          <a:xfrm>
            <a:off x="783908" y="3343275"/>
            <a:ext cx="13062585" cy="4108133"/>
          </a:xfrm>
          <a:prstGeom prst="roundRect">
            <a:avLst>
              <a:gd name="adj" fmla="val 725"/>
            </a:avLst>
          </a:prstGeom>
          <a:solidFill>
            <a:srgbClr val="F2F2F2"/>
          </a:solidFill>
          <a:ln/>
        </p:spPr>
      </p:sp>
      <p:sp>
        <p:nvSpPr>
          <p:cNvPr id="7" name="Text 5"/>
          <p:cNvSpPr/>
          <p:nvPr/>
        </p:nvSpPr>
        <p:spPr>
          <a:xfrm>
            <a:off x="982266" y="3492103"/>
            <a:ext cx="12665869" cy="38104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import { Text, View } from "react-native"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import { styles } from "../styles/styles"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import { Link } from "expo-router"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export default function Home() {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return (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&lt;View style={[styles.container, { backgroundColor: "#FAEDC8" }]}&gt;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&lt;Text&gt;Home&lt;/Text&gt;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&lt;Link href="/user"&gt;Ir para Usuários&lt;/Link&gt;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&lt;/View&gt;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)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5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564594"/>
            <a:ext cx="3969425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Sumário</a:t>
            </a:r>
            <a:endParaRPr lang="en-US" sz="3100" dirty="0"/>
          </a:p>
        </p:txBody>
      </p:sp>
      <p:sp>
        <p:nvSpPr>
          <p:cNvPr id="3" name="Shape 1"/>
          <p:cNvSpPr/>
          <p:nvPr/>
        </p:nvSpPr>
        <p:spPr>
          <a:xfrm>
            <a:off x="793790" y="1314688"/>
            <a:ext cx="13042821" cy="952619"/>
          </a:xfrm>
          <a:prstGeom prst="roundRect">
            <a:avLst>
              <a:gd name="adj" fmla="val 7000"/>
            </a:avLst>
          </a:prstGeom>
          <a:solidFill>
            <a:srgbClr val="FFFFFF"/>
          </a:solidFill>
          <a:ln w="22860">
            <a:solidFill>
              <a:srgbClr val="B8D7DF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16650" y="1337548"/>
            <a:ext cx="635079" cy="906899"/>
          </a:xfrm>
          <a:prstGeom prst="roundRect">
            <a:avLst>
              <a:gd name="adj" fmla="val 6181"/>
            </a:avLst>
          </a:prstGeom>
          <a:solidFill>
            <a:srgbClr val="D2F1F9"/>
          </a:solidFill>
          <a:ln/>
        </p:spPr>
      </p:sp>
      <p:sp>
        <p:nvSpPr>
          <p:cNvPr id="5" name="Text 3"/>
          <p:cNvSpPr/>
          <p:nvPr/>
        </p:nvSpPr>
        <p:spPr>
          <a:xfrm>
            <a:off x="1011317" y="1642110"/>
            <a:ext cx="238125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8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1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1578650" y="1496258"/>
            <a:ext cx="299739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Introdução à Navegação Mobile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1578650" y="1820466"/>
            <a:ext cx="12076390" cy="2286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Conceitos fundamentais e diferenças entre navegação web e mobile</a:t>
            </a:r>
            <a:endParaRPr lang="en-US" sz="1250" dirty="0"/>
          </a:p>
        </p:txBody>
      </p:sp>
      <p:sp>
        <p:nvSpPr>
          <p:cNvPr id="8" name="Shape 6"/>
          <p:cNvSpPr/>
          <p:nvPr/>
        </p:nvSpPr>
        <p:spPr>
          <a:xfrm>
            <a:off x="793790" y="2394228"/>
            <a:ext cx="13042821" cy="952619"/>
          </a:xfrm>
          <a:prstGeom prst="roundRect">
            <a:avLst>
              <a:gd name="adj" fmla="val 7000"/>
            </a:avLst>
          </a:prstGeom>
          <a:solidFill>
            <a:srgbClr val="FFFFFF"/>
          </a:solidFill>
          <a:ln w="22860">
            <a:solidFill>
              <a:srgbClr val="B8D7DF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816650" y="2417088"/>
            <a:ext cx="635079" cy="906899"/>
          </a:xfrm>
          <a:prstGeom prst="roundRect">
            <a:avLst>
              <a:gd name="adj" fmla="val 6181"/>
            </a:avLst>
          </a:prstGeom>
          <a:solidFill>
            <a:srgbClr val="D2F1F9"/>
          </a:solidFill>
          <a:ln/>
        </p:spPr>
      </p:sp>
      <p:sp>
        <p:nvSpPr>
          <p:cNvPr id="10" name="Text 8"/>
          <p:cNvSpPr/>
          <p:nvPr/>
        </p:nvSpPr>
        <p:spPr>
          <a:xfrm>
            <a:off x="1011317" y="2721650"/>
            <a:ext cx="238125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8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2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1578650" y="2575798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Configuração Inicial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1578650" y="2900005"/>
            <a:ext cx="12076390" cy="2286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Estrutura de pastas, arquivos e primeiras configurações do projeto</a:t>
            </a:r>
            <a:endParaRPr lang="en-US" sz="1250" dirty="0"/>
          </a:p>
        </p:txBody>
      </p:sp>
      <p:sp>
        <p:nvSpPr>
          <p:cNvPr id="13" name="Shape 11"/>
          <p:cNvSpPr/>
          <p:nvPr/>
        </p:nvSpPr>
        <p:spPr>
          <a:xfrm>
            <a:off x="793790" y="3473767"/>
            <a:ext cx="13042821" cy="952619"/>
          </a:xfrm>
          <a:prstGeom prst="roundRect">
            <a:avLst>
              <a:gd name="adj" fmla="val 7000"/>
            </a:avLst>
          </a:prstGeom>
          <a:solidFill>
            <a:srgbClr val="FFFFFF"/>
          </a:solidFill>
          <a:ln w="22860">
            <a:solidFill>
              <a:srgbClr val="B8D7DF"/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816650" y="3496627"/>
            <a:ext cx="635079" cy="906899"/>
          </a:xfrm>
          <a:prstGeom prst="roundRect">
            <a:avLst>
              <a:gd name="adj" fmla="val 6181"/>
            </a:avLst>
          </a:prstGeom>
          <a:solidFill>
            <a:srgbClr val="D2F1F9"/>
          </a:solidFill>
          <a:ln/>
        </p:spPr>
      </p:sp>
      <p:sp>
        <p:nvSpPr>
          <p:cNvPr id="15" name="Text 13"/>
          <p:cNvSpPr/>
          <p:nvPr/>
        </p:nvSpPr>
        <p:spPr>
          <a:xfrm>
            <a:off x="1011317" y="3801189"/>
            <a:ext cx="238125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8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3</a:t>
            </a:r>
            <a:endParaRPr lang="en-US" sz="1850" dirty="0"/>
          </a:p>
        </p:txBody>
      </p:sp>
      <p:sp>
        <p:nvSpPr>
          <p:cNvPr id="16" name="Text 14"/>
          <p:cNvSpPr/>
          <p:nvPr/>
        </p:nvSpPr>
        <p:spPr>
          <a:xfrm>
            <a:off x="1578650" y="3655338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Stack Navigation</a:t>
            </a:r>
            <a:endParaRPr lang="en-US" sz="1550" dirty="0"/>
          </a:p>
        </p:txBody>
      </p:sp>
      <p:sp>
        <p:nvSpPr>
          <p:cNvPr id="17" name="Text 15"/>
          <p:cNvSpPr/>
          <p:nvPr/>
        </p:nvSpPr>
        <p:spPr>
          <a:xfrm>
            <a:off x="1578650" y="3979545"/>
            <a:ext cx="12076390" cy="2286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Implementação e uso do sistema de navegação em pilha</a:t>
            </a:r>
            <a:endParaRPr lang="en-US" sz="1250" dirty="0"/>
          </a:p>
        </p:txBody>
      </p:sp>
      <p:sp>
        <p:nvSpPr>
          <p:cNvPr id="18" name="Shape 16"/>
          <p:cNvSpPr/>
          <p:nvPr/>
        </p:nvSpPr>
        <p:spPr>
          <a:xfrm>
            <a:off x="793790" y="4553307"/>
            <a:ext cx="13042821" cy="952619"/>
          </a:xfrm>
          <a:prstGeom prst="roundRect">
            <a:avLst>
              <a:gd name="adj" fmla="val 7000"/>
            </a:avLst>
          </a:prstGeom>
          <a:solidFill>
            <a:srgbClr val="FFFFFF"/>
          </a:solidFill>
          <a:ln w="22860">
            <a:solidFill>
              <a:srgbClr val="B8D7DF"/>
            </a:solidFill>
            <a:prstDash val="solid"/>
          </a:ln>
        </p:spPr>
      </p:sp>
      <p:sp>
        <p:nvSpPr>
          <p:cNvPr id="19" name="Shape 17"/>
          <p:cNvSpPr/>
          <p:nvPr/>
        </p:nvSpPr>
        <p:spPr>
          <a:xfrm>
            <a:off x="816650" y="4576167"/>
            <a:ext cx="635079" cy="906899"/>
          </a:xfrm>
          <a:prstGeom prst="roundRect">
            <a:avLst>
              <a:gd name="adj" fmla="val 6181"/>
            </a:avLst>
          </a:prstGeom>
          <a:solidFill>
            <a:srgbClr val="D2F1F9"/>
          </a:solidFill>
          <a:ln/>
        </p:spPr>
      </p:sp>
      <p:sp>
        <p:nvSpPr>
          <p:cNvPr id="20" name="Text 18"/>
          <p:cNvSpPr/>
          <p:nvPr/>
        </p:nvSpPr>
        <p:spPr>
          <a:xfrm>
            <a:off x="1011317" y="4880729"/>
            <a:ext cx="238125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8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4</a:t>
            </a:r>
            <a:endParaRPr lang="en-US" sz="1850" dirty="0"/>
          </a:p>
        </p:txBody>
      </p:sp>
      <p:sp>
        <p:nvSpPr>
          <p:cNvPr id="21" name="Text 19"/>
          <p:cNvSpPr/>
          <p:nvPr/>
        </p:nvSpPr>
        <p:spPr>
          <a:xfrm>
            <a:off x="1578650" y="4734878"/>
            <a:ext cx="2027277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Personalização Visual</a:t>
            </a:r>
            <a:endParaRPr lang="en-US" sz="1550" dirty="0"/>
          </a:p>
        </p:txBody>
      </p:sp>
      <p:sp>
        <p:nvSpPr>
          <p:cNvPr id="22" name="Text 20"/>
          <p:cNvSpPr/>
          <p:nvPr/>
        </p:nvSpPr>
        <p:spPr>
          <a:xfrm>
            <a:off x="1578650" y="5059085"/>
            <a:ext cx="12076390" cy="2286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Customização de headers, cores e elementos visuais da navegação</a:t>
            </a:r>
            <a:endParaRPr lang="en-US" sz="1250" dirty="0"/>
          </a:p>
        </p:txBody>
      </p:sp>
      <p:sp>
        <p:nvSpPr>
          <p:cNvPr id="23" name="Shape 21"/>
          <p:cNvSpPr/>
          <p:nvPr/>
        </p:nvSpPr>
        <p:spPr>
          <a:xfrm>
            <a:off x="793790" y="5632847"/>
            <a:ext cx="13042821" cy="952619"/>
          </a:xfrm>
          <a:prstGeom prst="roundRect">
            <a:avLst>
              <a:gd name="adj" fmla="val 7000"/>
            </a:avLst>
          </a:prstGeom>
          <a:solidFill>
            <a:srgbClr val="FFFFFF"/>
          </a:solidFill>
          <a:ln w="22860">
            <a:solidFill>
              <a:srgbClr val="B8D7DF"/>
            </a:solidFill>
            <a:prstDash val="solid"/>
          </a:ln>
        </p:spPr>
      </p:sp>
      <p:sp>
        <p:nvSpPr>
          <p:cNvPr id="24" name="Shape 22"/>
          <p:cNvSpPr/>
          <p:nvPr/>
        </p:nvSpPr>
        <p:spPr>
          <a:xfrm>
            <a:off x="816650" y="5655707"/>
            <a:ext cx="635079" cy="906899"/>
          </a:xfrm>
          <a:prstGeom prst="roundRect">
            <a:avLst>
              <a:gd name="adj" fmla="val 6181"/>
            </a:avLst>
          </a:prstGeom>
          <a:solidFill>
            <a:srgbClr val="D2F1F9"/>
          </a:solidFill>
          <a:ln/>
        </p:spPr>
      </p:sp>
      <p:sp>
        <p:nvSpPr>
          <p:cNvPr id="25" name="Text 23"/>
          <p:cNvSpPr/>
          <p:nvPr/>
        </p:nvSpPr>
        <p:spPr>
          <a:xfrm>
            <a:off x="1011317" y="5960269"/>
            <a:ext cx="238125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8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5</a:t>
            </a:r>
            <a:endParaRPr lang="en-US" sz="1850" dirty="0"/>
          </a:p>
        </p:txBody>
      </p:sp>
      <p:sp>
        <p:nvSpPr>
          <p:cNvPr id="26" name="Text 24"/>
          <p:cNvSpPr/>
          <p:nvPr/>
        </p:nvSpPr>
        <p:spPr>
          <a:xfrm>
            <a:off x="1578650" y="5814417"/>
            <a:ext cx="2237184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Métodos de Navegação</a:t>
            </a:r>
            <a:endParaRPr lang="en-US" sz="1550" dirty="0"/>
          </a:p>
        </p:txBody>
      </p:sp>
      <p:sp>
        <p:nvSpPr>
          <p:cNvPr id="27" name="Text 25"/>
          <p:cNvSpPr/>
          <p:nvPr/>
        </p:nvSpPr>
        <p:spPr>
          <a:xfrm>
            <a:off x="1578650" y="6138624"/>
            <a:ext cx="12076390" cy="2286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Navigate, Push, Replace e suas aplicações práticas</a:t>
            </a:r>
            <a:endParaRPr lang="en-US" sz="1250" dirty="0"/>
          </a:p>
        </p:txBody>
      </p:sp>
      <p:sp>
        <p:nvSpPr>
          <p:cNvPr id="28" name="Shape 26"/>
          <p:cNvSpPr/>
          <p:nvPr/>
        </p:nvSpPr>
        <p:spPr>
          <a:xfrm>
            <a:off x="793790" y="6712387"/>
            <a:ext cx="13042821" cy="952619"/>
          </a:xfrm>
          <a:prstGeom prst="roundRect">
            <a:avLst>
              <a:gd name="adj" fmla="val 7000"/>
            </a:avLst>
          </a:prstGeom>
          <a:solidFill>
            <a:srgbClr val="FFFFFF"/>
          </a:solidFill>
          <a:ln w="22860">
            <a:solidFill>
              <a:srgbClr val="B8D7DF"/>
            </a:solidFill>
            <a:prstDash val="solid"/>
          </a:ln>
        </p:spPr>
      </p:sp>
      <p:sp>
        <p:nvSpPr>
          <p:cNvPr id="29" name="Shape 27"/>
          <p:cNvSpPr/>
          <p:nvPr/>
        </p:nvSpPr>
        <p:spPr>
          <a:xfrm>
            <a:off x="816650" y="6735247"/>
            <a:ext cx="635079" cy="906899"/>
          </a:xfrm>
          <a:prstGeom prst="roundRect">
            <a:avLst>
              <a:gd name="adj" fmla="val 6181"/>
            </a:avLst>
          </a:prstGeom>
          <a:solidFill>
            <a:srgbClr val="D2F1F9"/>
          </a:solidFill>
          <a:ln/>
        </p:spPr>
      </p:sp>
      <p:sp>
        <p:nvSpPr>
          <p:cNvPr id="30" name="Text 28"/>
          <p:cNvSpPr/>
          <p:nvPr/>
        </p:nvSpPr>
        <p:spPr>
          <a:xfrm>
            <a:off x="1011317" y="7039808"/>
            <a:ext cx="238125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8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6</a:t>
            </a:r>
            <a:endParaRPr lang="en-US" sz="1850" dirty="0"/>
          </a:p>
        </p:txBody>
      </p:sp>
      <p:sp>
        <p:nvSpPr>
          <p:cNvPr id="31" name="Text 29"/>
          <p:cNvSpPr/>
          <p:nvPr/>
        </p:nvSpPr>
        <p:spPr>
          <a:xfrm>
            <a:off x="1578650" y="6893957"/>
            <a:ext cx="2172057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Implementação Prática</a:t>
            </a:r>
            <a:endParaRPr lang="en-US" sz="1550" dirty="0"/>
          </a:p>
        </p:txBody>
      </p:sp>
      <p:sp>
        <p:nvSpPr>
          <p:cNvPr id="32" name="Text 30"/>
          <p:cNvSpPr/>
          <p:nvPr/>
        </p:nvSpPr>
        <p:spPr>
          <a:xfrm>
            <a:off x="1578650" y="7218164"/>
            <a:ext cx="12076390" cy="2286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Código completo e exemplos funcionais do projeto</a:t>
            </a:r>
            <a:endParaRPr lang="en-US" sz="125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51867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Estrutura de Rotas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1668780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É importante compreender como os nomes de arquivos se traduzem em rotas para usar o Link corretamente.</a:t>
            </a:r>
            <a:endParaRPr lang="en-US" sz="15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432804"/>
            <a:ext cx="992267" cy="123039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984415" y="2631162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index.jsx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1984415" y="3139678"/>
            <a:ext cx="5088731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Rota: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</a:t>
            </a:r>
            <a:endParaRPr lang="en-US" sz="15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3663196"/>
            <a:ext cx="992267" cy="1230392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984415" y="3861554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settings.jsx</a:t>
            </a:r>
            <a:endParaRPr lang="en-US" sz="1950" dirty="0"/>
          </a:p>
        </p:txBody>
      </p:sp>
      <p:sp>
        <p:nvSpPr>
          <p:cNvPr id="9" name="Text 5"/>
          <p:cNvSpPr/>
          <p:nvPr/>
        </p:nvSpPr>
        <p:spPr>
          <a:xfrm>
            <a:off x="1984415" y="4370070"/>
            <a:ext cx="5088731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Rota: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/settings</a:t>
            </a:r>
            <a:endParaRPr lang="en-US" sz="15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893588"/>
            <a:ext cx="992267" cy="1230392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984415" y="509194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user.jsx</a:t>
            </a:r>
            <a:endParaRPr lang="en-US" sz="1950" dirty="0"/>
          </a:p>
        </p:txBody>
      </p:sp>
      <p:sp>
        <p:nvSpPr>
          <p:cNvPr id="12" name="Text 7"/>
          <p:cNvSpPr/>
          <p:nvPr/>
        </p:nvSpPr>
        <p:spPr>
          <a:xfrm>
            <a:off x="1984415" y="5600462"/>
            <a:ext cx="5088731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Rota: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/user</a:t>
            </a:r>
            <a:endParaRPr lang="en-US" sz="15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6123980"/>
            <a:ext cx="992267" cy="1230392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984415" y="6322338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product-detail.jsx</a:t>
            </a:r>
            <a:endParaRPr lang="en-US" sz="1950" dirty="0"/>
          </a:p>
        </p:txBody>
      </p:sp>
      <p:sp>
        <p:nvSpPr>
          <p:cNvPr id="15" name="Text 9"/>
          <p:cNvSpPr/>
          <p:nvPr/>
        </p:nvSpPr>
        <p:spPr>
          <a:xfrm>
            <a:off x="1984415" y="6830854"/>
            <a:ext cx="5088731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Rota: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/product-detail</a:t>
            </a:r>
            <a:endParaRPr lang="en-US" sz="1550" dirty="0"/>
          </a:p>
        </p:txBody>
      </p:sp>
      <p:sp>
        <p:nvSpPr>
          <p:cNvPr id="16" name="Text 10"/>
          <p:cNvSpPr/>
          <p:nvPr/>
        </p:nvSpPr>
        <p:spPr>
          <a:xfrm>
            <a:off x="7564874" y="2388156"/>
            <a:ext cx="6279356" cy="642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O arquivo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index.jsx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é especial: ele representa a rota raiz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. Todos os outros arquivos criam rotas com seus próprios nomes.</a:t>
            </a:r>
            <a:endParaRPr lang="en-US" sz="1550" dirty="0"/>
          </a:p>
        </p:txBody>
      </p:sp>
      <p:sp>
        <p:nvSpPr>
          <p:cNvPr id="17" name="Text 11"/>
          <p:cNvSpPr/>
          <p:nvPr/>
        </p:nvSpPr>
        <p:spPr>
          <a:xfrm>
            <a:off x="7564874" y="3209449"/>
            <a:ext cx="6279356" cy="12777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Nomes com hífen se tornam rotas com hífen. O nome do arquivo deve corresponder exatamente ao que você coloca no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href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, incluindo maiúsculas e minúsculas (embora a convenção seja usar minúsculas).</a:t>
            </a:r>
            <a:endParaRPr lang="en-US" sz="1550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50538"/>
            <a:ext cx="5726906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Encadeando Navegação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467451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Você pode criar cadeias de navegação colocando Links em várias telas diferentes. Cada navegação adiciona uma nova tela à pilha, permitindo que o usuário volte através do histórico.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790" y="3400187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De Home para User</a:t>
            </a:r>
            <a:endParaRPr lang="en-US" sz="1950" dirty="0"/>
          </a:p>
        </p:txBody>
      </p:sp>
      <p:sp>
        <p:nvSpPr>
          <p:cNvPr id="5" name="Shape 3"/>
          <p:cNvSpPr/>
          <p:nvPr/>
        </p:nvSpPr>
        <p:spPr>
          <a:xfrm>
            <a:off x="793790" y="4008001"/>
            <a:ext cx="13042821" cy="932736"/>
          </a:xfrm>
          <a:prstGeom prst="roundRect">
            <a:avLst>
              <a:gd name="adj" fmla="val 8937"/>
            </a:avLst>
          </a:prstGeom>
          <a:solidFill>
            <a:srgbClr val="F2F2F2"/>
          </a:solidFill>
          <a:ln/>
        </p:spPr>
      </p:sp>
      <p:sp>
        <p:nvSpPr>
          <p:cNvPr id="6" name="Shape 4"/>
          <p:cNvSpPr/>
          <p:nvPr/>
        </p:nvSpPr>
        <p:spPr>
          <a:xfrm>
            <a:off x="783908" y="4008001"/>
            <a:ext cx="13062585" cy="932736"/>
          </a:xfrm>
          <a:prstGeom prst="roundRect">
            <a:avLst>
              <a:gd name="adj" fmla="val 3192"/>
            </a:avLst>
          </a:prstGeom>
          <a:solidFill>
            <a:srgbClr val="F2F2F2"/>
          </a:solidFill>
          <a:ln/>
        </p:spPr>
      </p:sp>
      <p:sp>
        <p:nvSpPr>
          <p:cNvPr id="7" name="Text 5"/>
          <p:cNvSpPr/>
          <p:nvPr/>
        </p:nvSpPr>
        <p:spPr>
          <a:xfrm>
            <a:off x="982266" y="4156829"/>
            <a:ext cx="12665869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index.jsx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&lt;Link href="/user"&gt;Ir para Usuários&lt;/Link&gt;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93790" y="5238393"/>
            <a:ext cx="2554962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De User para Settings</a:t>
            </a:r>
            <a:endParaRPr lang="en-US" sz="1950" dirty="0"/>
          </a:p>
        </p:txBody>
      </p:sp>
      <p:sp>
        <p:nvSpPr>
          <p:cNvPr id="9" name="Shape 7"/>
          <p:cNvSpPr/>
          <p:nvPr/>
        </p:nvSpPr>
        <p:spPr>
          <a:xfrm>
            <a:off x="793790" y="5846207"/>
            <a:ext cx="13042821" cy="932736"/>
          </a:xfrm>
          <a:prstGeom prst="roundRect">
            <a:avLst>
              <a:gd name="adj" fmla="val 8937"/>
            </a:avLst>
          </a:prstGeom>
          <a:solidFill>
            <a:srgbClr val="F2F2F2"/>
          </a:solidFill>
          <a:ln/>
        </p:spPr>
      </p:sp>
      <p:sp>
        <p:nvSpPr>
          <p:cNvPr id="10" name="Shape 8"/>
          <p:cNvSpPr/>
          <p:nvPr/>
        </p:nvSpPr>
        <p:spPr>
          <a:xfrm>
            <a:off x="783908" y="5846207"/>
            <a:ext cx="13062585" cy="932736"/>
          </a:xfrm>
          <a:prstGeom prst="roundRect">
            <a:avLst>
              <a:gd name="adj" fmla="val 3192"/>
            </a:avLst>
          </a:prstGeom>
          <a:solidFill>
            <a:srgbClr val="F2F2F2"/>
          </a:solidFill>
          <a:ln/>
        </p:spPr>
      </p:sp>
      <p:sp>
        <p:nvSpPr>
          <p:cNvPr id="11" name="Text 9"/>
          <p:cNvSpPr/>
          <p:nvPr/>
        </p:nvSpPr>
        <p:spPr>
          <a:xfrm>
            <a:off x="982266" y="5995035"/>
            <a:ext cx="12665869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user.jsx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&lt;Link href="/settings"&gt;Ir para Configurações&lt;/Link&gt;</a:t>
            </a:r>
            <a:endParaRPr lang="en-US" sz="1550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436614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Navegação Programática com Router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93790" y="3974425"/>
            <a:ext cx="75564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Quando você precisa navegar após executar alguma lógica - como validar um formulário, fazer uma requisição, ou processar dados - o router programático é a solução ideal.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793790" y="5150287"/>
            <a:ext cx="7556421" cy="642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O objeto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router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fornece métodos para controlar a navegação através de código JavaScript, oferecendo mais flexibilidade do que o componente Link.</a:t>
            </a:r>
            <a:endParaRPr lang="en-US" sz="1550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599599"/>
            <a:ext cx="1109460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Implementando Router Programático (settings)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793790" y="1616512"/>
            <a:ext cx="13042821" cy="6013371"/>
          </a:xfrm>
          <a:prstGeom prst="roundRect">
            <a:avLst>
              <a:gd name="adj" fmla="val 1386"/>
            </a:avLst>
          </a:prstGeom>
          <a:solidFill>
            <a:srgbClr val="F2F2F2"/>
          </a:solidFill>
          <a:ln/>
        </p:spPr>
      </p:sp>
      <p:sp>
        <p:nvSpPr>
          <p:cNvPr id="4" name="Shape 2"/>
          <p:cNvSpPr/>
          <p:nvPr/>
        </p:nvSpPr>
        <p:spPr>
          <a:xfrm>
            <a:off x="783908" y="1616512"/>
            <a:ext cx="13062585" cy="6013371"/>
          </a:xfrm>
          <a:prstGeom prst="roundRect">
            <a:avLst>
              <a:gd name="adj" fmla="val 495"/>
            </a:avLst>
          </a:prstGeom>
          <a:solidFill>
            <a:srgbClr val="F2F2F2"/>
          </a:solidFill>
          <a:ln/>
        </p:spPr>
      </p:sp>
      <p:sp>
        <p:nvSpPr>
          <p:cNvPr id="5" name="Text 3"/>
          <p:cNvSpPr/>
          <p:nvPr/>
        </p:nvSpPr>
        <p:spPr>
          <a:xfrm>
            <a:off x="982266" y="1765340"/>
            <a:ext cx="12665869" cy="57157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import { Pressable, Text, View } from "react-native"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import { styles } from "../styles/styles"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import { router } from "expo-router"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export default function Settings() {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const goToHome = () =&gt; {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router.navigate("/")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}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return (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&lt;View style={[styles.container, { backgroundColor: "#fac124ff" }]}&gt;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&lt;Text&gt;Settings&lt;/Text&gt;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&lt;Pressable onPress={goToHome}&gt;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    &lt;Text&gt; Ir para Home&lt;/Text&gt;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&lt;/Pressable&gt;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&lt;/View&gt;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)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550"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32836"/>
            <a:ext cx="9384983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Entendendo a Navegação Programática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749748"/>
            <a:ext cx="13042821" cy="642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O exemplo anterior demonstra como o objeto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router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nos permite controlar a navegação do aplicativo de forma imperativa, acionando transições de tela após a execução de alguma lógica ou evento.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70930" y="3592830"/>
            <a:ext cx="45720" cy="1125260"/>
          </a:xfrm>
          <a:prstGeom prst="rect">
            <a:avLst/>
          </a:prstGeom>
          <a:solidFill>
            <a:srgbClr val="54C8E8"/>
          </a:solidFill>
          <a:ln/>
        </p:spPr>
      </p:sp>
      <p:sp>
        <p:nvSpPr>
          <p:cNvPr id="5" name="Text 3"/>
          <p:cNvSpPr/>
          <p:nvPr/>
        </p:nvSpPr>
        <p:spPr>
          <a:xfrm>
            <a:off x="1037868" y="3615690"/>
            <a:ext cx="2597706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Importação do Router</a:t>
            </a:r>
            <a:endParaRPr lang="en-US" sz="1950" dirty="0"/>
          </a:p>
        </p:txBody>
      </p:sp>
      <p:sp>
        <p:nvSpPr>
          <p:cNvPr id="6" name="Text 4"/>
          <p:cNvSpPr/>
          <p:nvPr/>
        </p:nvSpPr>
        <p:spPr>
          <a:xfrm>
            <a:off x="1037868" y="4044910"/>
            <a:ext cx="6153269" cy="642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 linha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import { router } from "expo-router"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é fundamental para ter acesso aos métodos de navegação programática.</a:t>
            </a:r>
            <a:endParaRPr lang="en-US" sz="1550" dirty="0"/>
          </a:p>
        </p:txBody>
      </p:sp>
      <p:sp>
        <p:nvSpPr>
          <p:cNvPr id="7" name="Shape 5"/>
          <p:cNvSpPr/>
          <p:nvPr/>
        </p:nvSpPr>
        <p:spPr>
          <a:xfrm>
            <a:off x="7416284" y="3592830"/>
            <a:ext cx="45720" cy="1125260"/>
          </a:xfrm>
          <a:prstGeom prst="rect">
            <a:avLst/>
          </a:prstGeom>
          <a:solidFill>
            <a:srgbClr val="54C8E8"/>
          </a:solidFill>
          <a:ln/>
        </p:spPr>
      </p:sp>
      <p:sp>
        <p:nvSpPr>
          <p:cNvPr id="8" name="Text 6"/>
          <p:cNvSpPr/>
          <p:nvPr/>
        </p:nvSpPr>
        <p:spPr>
          <a:xfrm>
            <a:off x="7683222" y="3615690"/>
            <a:ext cx="2616994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Função de Navegação</a:t>
            </a:r>
            <a:endParaRPr lang="en-US" sz="1950" dirty="0"/>
          </a:p>
        </p:txBody>
      </p:sp>
      <p:sp>
        <p:nvSpPr>
          <p:cNvPr id="9" name="Text 7"/>
          <p:cNvSpPr/>
          <p:nvPr/>
        </p:nvSpPr>
        <p:spPr>
          <a:xfrm>
            <a:off x="7683222" y="4044910"/>
            <a:ext cx="6153388" cy="650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 função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goToHome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encapsula a lógica de navegação, sendo disparada pelo componente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Pressable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.</a:t>
            </a:r>
            <a:endParaRPr lang="en-US" sz="1550" dirty="0"/>
          </a:p>
        </p:txBody>
      </p:sp>
      <p:sp>
        <p:nvSpPr>
          <p:cNvPr id="10" name="Shape 8"/>
          <p:cNvSpPr/>
          <p:nvPr/>
        </p:nvSpPr>
        <p:spPr>
          <a:xfrm>
            <a:off x="770930" y="5069205"/>
            <a:ext cx="45720" cy="1450419"/>
          </a:xfrm>
          <a:prstGeom prst="rect">
            <a:avLst/>
          </a:prstGeom>
          <a:solidFill>
            <a:srgbClr val="54C8E8"/>
          </a:solidFill>
          <a:ln/>
        </p:spPr>
      </p:sp>
      <p:sp>
        <p:nvSpPr>
          <p:cNvPr id="11" name="Text 9"/>
          <p:cNvSpPr/>
          <p:nvPr/>
        </p:nvSpPr>
        <p:spPr>
          <a:xfrm>
            <a:off x="1037868" y="5092065"/>
            <a:ext cx="2480905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Método </a:t>
            </a:r>
            <a:r>
              <a:rPr lang="en-US" sz="1950" b="1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navigate</a:t>
            </a:r>
            <a:endParaRPr lang="en-US" sz="1950" dirty="0"/>
          </a:p>
        </p:txBody>
      </p:sp>
      <p:sp>
        <p:nvSpPr>
          <p:cNvPr id="12" name="Text 10"/>
          <p:cNvSpPr/>
          <p:nvPr/>
        </p:nvSpPr>
        <p:spPr>
          <a:xfrm>
            <a:off x="1037868" y="5536525"/>
            <a:ext cx="6153269" cy="9602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router.navigate("/")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é o comando que direciona o usuário para a rota especificada (neste caso, a rota raiz que corresponde à tela "Home").</a:t>
            </a:r>
            <a:endParaRPr lang="en-US" sz="1550" dirty="0"/>
          </a:p>
        </p:txBody>
      </p:sp>
      <p:sp>
        <p:nvSpPr>
          <p:cNvPr id="13" name="Shape 11"/>
          <p:cNvSpPr/>
          <p:nvPr/>
        </p:nvSpPr>
        <p:spPr>
          <a:xfrm>
            <a:off x="7416284" y="5069205"/>
            <a:ext cx="45720" cy="1450419"/>
          </a:xfrm>
          <a:prstGeom prst="rect">
            <a:avLst/>
          </a:prstGeom>
          <a:solidFill>
            <a:srgbClr val="54C8E8"/>
          </a:solidFill>
          <a:ln/>
        </p:spPr>
      </p:sp>
      <p:sp>
        <p:nvSpPr>
          <p:cNvPr id="14" name="Text 12"/>
          <p:cNvSpPr/>
          <p:nvPr/>
        </p:nvSpPr>
        <p:spPr>
          <a:xfrm>
            <a:off x="7683222" y="5092065"/>
            <a:ext cx="2935367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Interação com </a:t>
            </a:r>
            <a:r>
              <a:rPr lang="en-US" sz="1950" b="1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Pressable</a:t>
            </a:r>
            <a:endParaRPr lang="en-US" sz="1950" dirty="0"/>
          </a:p>
        </p:txBody>
      </p:sp>
      <p:sp>
        <p:nvSpPr>
          <p:cNvPr id="15" name="Text 13"/>
          <p:cNvSpPr/>
          <p:nvPr/>
        </p:nvSpPr>
        <p:spPr>
          <a:xfrm>
            <a:off x="7683222" y="5536525"/>
            <a:ext cx="6153388" cy="9602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O componente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Pressable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, junto com o evento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onPress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, permite que o usuário acione a navegação programática ao interagir com o elemento.</a:t>
            </a:r>
            <a:endParaRPr lang="en-US" sz="1550" dirty="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549831"/>
            <a:ext cx="6158984" cy="5891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7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Exemplo com Lógica Prévia</a:t>
            </a:r>
            <a:endParaRPr lang="en-US" sz="3700" dirty="0"/>
          </a:p>
        </p:txBody>
      </p:sp>
      <p:sp>
        <p:nvSpPr>
          <p:cNvPr id="3" name="Text 1"/>
          <p:cNvSpPr/>
          <p:nvPr/>
        </p:nvSpPr>
        <p:spPr>
          <a:xfrm>
            <a:off x="793790" y="1497092"/>
            <a:ext cx="13042821" cy="2942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Um caso comum é validar dados antes de permitir a navegação. Com o router programático, isso é simples e direto.</a:t>
            </a:r>
            <a:endParaRPr lang="en-US" sz="1450" dirty="0"/>
          </a:p>
        </p:txBody>
      </p:sp>
      <p:sp>
        <p:nvSpPr>
          <p:cNvPr id="4" name="Shape 2"/>
          <p:cNvSpPr/>
          <p:nvPr/>
        </p:nvSpPr>
        <p:spPr>
          <a:xfrm>
            <a:off x="793790" y="2194203"/>
            <a:ext cx="6291382" cy="5284113"/>
          </a:xfrm>
          <a:prstGeom prst="roundRect">
            <a:avLst>
              <a:gd name="adj" fmla="val 1499"/>
            </a:avLst>
          </a:prstGeom>
          <a:solidFill>
            <a:srgbClr val="F2F2F2"/>
          </a:solidFill>
          <a:ln/>
        </p:spPr>
      </p:sp>
      <p:sp>
        <p:nvSpPr>
          <p:cNvPr id="5" name="Shape 3"/>
          <p:cNvSpPr/>
          <p:nvPr/>
        </p:nvSpPr>
        <p:spPr>
          <a:xfrm>
            <a:off x="784384" y="2194203"/>
            <a:ext cx="6310193" cy="5284113"/>
          </a:xfrm>
          <a:prstGeom prst="roundRect">
            <a:avLst>
              <a:gd name="adj" fmla="val 535"/>
            </a:avLst>
          </a:prstGeom>
          <a:solidFill>
            <a:srgbClr val="F2F2F2"/>
          </a:solidFill>
          <a:ln/>
        </p:spPr>
      </p:sp>
      <p:sp>
        <p:nvSpPr>
          <p:cNvPr id="6" name="Text 4"/>
          <p:cNvSpPr/>
          <p:nvPr/>
        </p:nvSpPr>
        <p:spPr>
          <a:xfrm>
            <a:off x="972860" y="2335530"/>
            <a:ext cx="5933242" cy="50014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const handleSubmit = async () =&gt; {</a:t>
            </a:r>
            <a:endParaRPr lang="en-US" sz="1450" dirty="0"/>
          </a:p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// 1. Valida os dados</a:t>
            </a:r>
            <a:endParaRPr lang="en-US" sz="1450" dirty="0"/>
          </a:p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if (!validateForm()) {</a:t>
            </a:r>
            <a:endParaRPr lang="en-US" sz="1450" dirty="0"/>
          </a:p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alert("Preencha todos os campos")</a:t>
            </a:r>
            <a:endParaRPr lang="en-US" sz="1450" dirty="0"/>
          </a:p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return</a:t>
            </a:r>
            <a:endParaRPr lang="en-US" sz="1450" dirty="0"/>
          </a:p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}</a:t>
            </a:r>
            <a:endParaRPr lang="en-US" sz="1450" dirty="0"/>
          </a:p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</a:t>
            </a:r>
            <a:endParaRPr lang="en-US" sz="1450" dirty="0"/>
          </a:p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// 2. Faz requisição</a:t>
            </a:r>
            <a:endParaRPr lang="en-US" sz="1450" dirty="0"/>
          </a:p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const result = await api.save(data)</a:t>
            </a:r>
            <a:endParaRPr lang="en-US" sz="1450" dirty="0"/>
          </a:p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</a:t>
            </a:r>
            <a:endParaRPr lang="en-US" sz="1450" dirty="0"/>
          </a:p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// 3. Se sucesso, navega</a:t>
            </a:r>
            <a:endParaRPr lang="en-US" sz="1450" dirty="0"/>
          </a:p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if (result.success) {</a:t>
            </a:r>
            <a:endParaRPr lang="en-US" sz="1450" dirty="0"/>
          </a:p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router.navigate("/success")</a:t>
            </a:r>
            <a:endParaRPr lang="en-US" sz="1450" dirty="0"/>
          </a:p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} else {</a:t>
            </a:r>
            <a:endParaRPr lang="en-US" sz="1450" dirty="0"/>
          </a:p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alert("Erro ao salvar")</a:t>
            </a:r>
            <a:endParaRPr lang="en-US" sz="1450" dirty="0"/>
          </a:p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}</a:t>
            </a:r>
            <a:endParaRPr lang="en-US" sz="1450" dirty="0"/>
          </a:p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450" dirty="0"/>
          </a:p>
        </p:txBody>
      </p:sp>
      <p:sp>
        <p:nvSpPr>
          <p:cNvPr id="7" name="Text 5"/>
          <p:cNvSpPr/>
          <p:nvPr/>
        </p:nvSpPr>
        <p:spPr>
          <a:xfrm>
            <a:off x="7552849" y="2153960"/>
            <a:ext cx="6291382" cy="5884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Este exemplo mostra um fluxo completo onde a navegação só acontece após várias etapas serem concluídas com sucesso.</a:t>
            </a:r>
            <a:endParaRPr lang="en-US" sz="1450" dirty="0"/>
          </a:p>
        </p:txBody>
      </p:sp>
      <p:sp>
        <p:nvSpPr>
          <p:cNvPr id="8" name="Text 6"/>
          <p:cNvSpPr/>
          <p:nvPr/>
        </p:nvSpPr>
        <p:spPr>
          <a:xfrm>
            <a:off x="7552849" y="2903577"/>
            <a:ext cx="6291382" cy="5884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Com o componente Link, seria impossível implementar essa lógica, pois a navegação aconteceria imediatamente ao toque.</a:t>
            </a:r>
            <a:endParaRPr lang="en-US" sz="1450" dirty="0"/>
          </a:p>
        </p:txBody>
      </p:sp>
      <p:sp>
        <p:nvSpPr>
          <p:cNvPr id="9" name="Text 7"/>
          <p:cNvSpPr/>
          <p:nvPr/>
        </p:nvSpPr>
        <p:spPr>
          <a:xfrm>
            <a:off x="7552849" y="3653195"/>
            <a:ext cx="6291382" cy="2942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O router dá controle total sobre quando e como a navegação ocorre.</a:t>
            </a:r>
            <a:endParaRPr lang="en-US" sz="1450" dirty="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3231237"/>
            <a:ext cx="1534597" cy="373142"/>
          </a:xfrm>
          <a:prstGeom prst="roundRect">
            <a:avLst>
              <a:gd name="adj" fmla="val 17872"/>
            </a:avLst>
          </a:prstGeom>
          <a:solidFill>
            <a:srgbClr val="D2F1F9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2852" y="3338393"/>
            <a:ext cx="158710" cy="15871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150858" y="3290768"/>
            <a:ext cx="1058466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CAPÍTULO 06</a:t>
            </a:r>
            <a:endParaRPr lang="en-US" sz="1250" dirty="0"/>
          </a:p>
        </p:txBody>
      </p:sp>
      <p:sp>
        <p:nvSpPr>
          <p:cNvPr id="5" name="Text 2"/>
          <p:cNvSpPr/>
          <p:nvPr/>
        </p:nvSpPr>
        <p:spPr>
          <a:xfrm>
            <a:off x="793790" y="3683675"/>
            <a:ext cx="559546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Métodos de Navegação</a:t>
            </a:r>
            <a:endParaRPr lang="en-US" sz="3900" dirty="0"/>
          </a:p>
        </p:txBody>
      </p:sp>
      <p:sp>
        <p:nvSpPr>
          <p:cNvPr id="6" name="Text 3"/>
          <p:cNvSpPr/>
          <p:nvPr/>
        </p:nvSpPr>
        <p:spPr>
          <a:xfrm>
            <a:off x="793790" y="4601408"/>
            <a:ext cx="13042821" cy="396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Navigate, Push e Replace: entendendo as diferenças e quando usar cada método</a:t>
            </a:r>
            <a:endParaRPr lang="en-US" sz="1950" dirty="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288744"/>
            <a:ext cx="8977074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Três Formas de Adicionar Telas à Pilha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4305657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O Expo Router oferece três métodos principais para navegar entre telas, cada um com comportamento diferente em relação à pilha de navegação. A escolha do método correto impacta diretamente a experiência do usuário.</a:t>
            </a:r>
            <a:endParaRPr lang="en-US" sz="1550" dirty="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46810"/>
            <a:ext cx="8626316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Navigate: Reutilizando Telas na Pilha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163723"/>
            <a:ext cx="13042821" cy="642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O método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navigate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é inteligente: ele verifica se a tela de destino já existe na pilha. Se existir, remove todas as telas acima dela e retorna para aquela instância. Se não existir, adiciona uma nova.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790" y="3228023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Como Funciona</a:t>
            </a:r>
            <a:endParaRPr lang="en-US" sz="1950" dirty="0"/>
          </a:p>
        </p:txBody>
      </p:sp>
      <p:sp>
        <p:nvSpPr>
          <p:cNvPr id="5" name="Shape 3"/>
          <p:cNvSpPr/>
          <p:nvPr/>
        </p:nvSpPr>
        <p:spPr>
          <a:xfrm>
            <a:off x="793790" y="3761423"/>
            <a:ext cx="6279356" cy="615196"/>
          </a:xfrm>
          <a:prstGeom prst="roundRect">
            <a:avLst>
              <a:gd name="adj" fmla="val 13550"/>
            </a:avLst>
          </a:prstGeom>
          <a:solidFill>
            <a:srgbClr val="F2F2F2"/>
          </a:solidFill>
          <a:ln/>
        </p:spPr>
      </p:sp>
      <p:sp>
        <p:nvSpPr>
          <p:cNvPr id="6" name="Shape 4"/>
          <p:cNvSpPr/>
          <p:nvPr/>
        </p:nvSpPr>
        <p:spPr>
          <a:xfrm>
            <a:off x="783908" y="3761423"/>
            <a:ext cx="6299121" cy="615196"/>
          </a:xfrm>
          <a:prstGeom prst="roundRect">
            <a:avLst>
              <a:gd name="adj" fmla="val 4839"/>
            </a:avLst>
          </a:prstGeom>
          <a:solidFill>
            <a:srgbClr val="F2F2F2"/>
          </a:solidFill>
          <a:ln/>
        </p:spPr>
      </p:sp>
      <p:sp>
        <p:nvSpPr>
          <p:cNvPr id="7" name="Text 5"/>
          <p:cNvSpPr/>
          <p:nvPr/>
        </p:nvSpPr>
        <p:spPr>
          <a:xfrm>
            <a:off x="982266" y="3910251"/>
            <a:ext cx="590240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router.navigate("/settings")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93790" y="4599861"/>
            <a:ext cx="6279356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Estado da pilha: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[Home, User, Settings]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93790" y="4895451"/>
            <a:ext cx="6279356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Executando: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router.navigate("/user")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793790" y="5399204"/>
            <a:ext cx="6279356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Resultado: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[Home, User]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793790" y="5902958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 tela Settings foi removida e voltamos para o User que já existia.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7564874" y="3228023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Quando Usar</a:t>
            </a:r>
            <a:endParaRPr lang="en-US" sz="1950" dirty="0"/>
          </a:p>
        </p:txBody>
      </p:sp>
      <p:sp>
        <p:nvSpPr>
          <p:cNvPr id="13" name="Text 11"/>
          <p:cNvSpPr/>
          <p:nvPr/>
        </p:nvSpPr>
        <p:spPr>
          <a:xfrm>
            <a:off x="7564874" y="3736538"/>
            <a:ext cx="6279356" cy="1270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Navegação em menus principais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Evitar duplicação de telas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Comportamento similar à navegação web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Quando você quer "limpar" o histórico</a:t>
            </a:r>
            <a:endParaRPr lang="en-US" sz="1550" dirty="0"/>
          </a:p>
        </p:txBody>
      </p:sp>
      <p:sp>
        <p:nvSpPr>
          <p:cNvPr id="14" name="Text 12"/>
          <p:cNvSpPr/>
          <p:nvPr/>
        </p:nvSpPr>
        <p:spPr>
          <a:xfrm>
            <a:off x="7564874" y="5205132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Vantagens</a:t>
            </a:r>
            <a:endParaRPr lang="en-US" sz="1950" dirty="0"/>
          </a:p>
        </p:txBody>
      </p:sp>
      <p:sp>
        <p:nvSpPr>
          <p:cNvPr id="15" name="Text 13"/>
          <p:cNvSpPr/>
          <p:nvPr/>
        </p:nvSpPr>
        <p:spPr>
          <a:xfrm>
            <a:off x="7564874" y="5713648"/>
            <a:ext cx="6279356" cy="9526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Previne pilhas muito profundas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Economiza memória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Comportamento previsível</a:t>
            </a:r>
            <a:endParaRPr lang="en-US" sz="1550" dirty="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32473"/>
            <a:ext cx="8366403" cy="5891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7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Push: Sempre Adicionando Nova Tela</a:t>
            </a:r>
            <a:endParaRPr lang="en-US" sz="3700" dirty="0"/>
          </a:p>
        </p:txBody>
      </p:sp>
      <p:sp>
        <p:nvSpPr>
          <p:cNvPr id="3" name="Text 1"/>
          <p:cNvSpPr/>
          <p:nvPr/>
        </p:nvSpPr>
        <p:spPr>
          <a:xfrm>
            <a:off x="793790" y="1679734"/>
            <a:ext cx="13042821" cy="5960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O método </a:t>
            </a:r>
            <a:r>
              <a:rPr lang="en-US" sz="14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push</a:t>
            </a:r>
            <a:r>
              <a:rPr lang="en-US" sz="14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sempre adiciona uma nova instância da tela no topo da pilha, mesmo que ela já exista em outro lugar. Cada push cria uma nova entrada no histórico.</a:t>
            </a:r>
            <a:endParaRPr lang="en-US" sz="1450" dirty="0"/>
          </a:p>
        </p:txBody>
      </p:sp>
      <p:sp>
        <p:nvSpPr>
          <p:cNvPr id="4" name="Text 2"/>
          <p:cNvSpPr/>
          <p:nvPr/>
        </p:nvSpPr>
        <p:spPr>
          <a:xfrm>
            <a:off x="793790" y="2656284"/>
            <a:ext cx="2356842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Como Funciona</a:t>
            </a:r>
            <a:endParaRPr lang="en-US" sz="1850" dirty="0"/>
          </a:p>
        </p:txBody>
      </p:sp>
      <p:sp>
        <p:nvSpPr>
          <p:cNvPr id="5" name="Shape 3"/>
          <p:cNvSpPr/>
          <p:nvPr/>
        </p:nvSpPr>
        <p:spPr>
          <a:xfrm>
            <a:off x="793790" y="3152418"/>
            <a:ext cx="6291382" cy="576858"/>
          </a:xfrm>
          <a:prstGeom prst="roundRect">
            <a:avLst>
              <a:gd name="adj" fmla="val 13728"/>
            </a:avLst>
          </a:prstGeom>
          <a:solidFill>
            <a:srgbClr val="F2F2F2"/>
          </a:solidFill>
          <a:ln/>
        </p:spPr>
      </p:sp>
      <p:sp>
        <p:nvSpPr>
          <p:cNvPr id="6" name="Shape 4"/>
          <p:cNvSpPr/>
          <p:nvPr/>
        </p:nvSpPr>
        <p:spPr>
          <a:xfrm>
            <a:off x="784384" y="3152418"/>
            <a:ext cx="6310193" cy="576858"/>
          </a:xfrm>
          <a:prstGeom prst="roundRect">
            <a:avLst>
              <a:gd name="adj" fmla="val 4903"/>
            </a:avLst>
          </a:prstGeom>
          <a:solidFill>
            <a:srgbClr val="F2F2F2"/>
          </a:solidFill>
          <a:ln/>
        </p:spPr>
      </p:sp>
      <p:sp>
        <p:nvSpPr>
          <p:cNvPr id="7" name="Text 5"/>
          <p:cNvSpPr/>
          <p:nvPr/>
        </p:nvSpPr>
        <p:spPr>
          <a:xfrm>
            <a:off x="972860" y="3293745"/>
            <a:ext cx="5933242" cy="2942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router.push("/settings")</a:t>
            </a:r>
            <a:endParaRPr lang="en-US" sz="1450" dirty="0"/>
          </a:p>
        </p:txBody>
      </p:sp>
      <p:sp>
        <p:nvSpPr>
          <p:cNvPr id="8" name="Text 6"/>
          <p:cNvSpPr/>
          <p:nvPr/>
        </p:nvSpPr>
        <p:spPr>
          <a:xfrm>
            <a:off x="793790" y="3930729"/>
            <a:ext cx="6291382" cy="3018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Estado da pilha: </a:t>
            </a:r>
            <a:r>
              <a:rPr lang="en-US" sz="14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[Home, User]</a:t>
            </a:r>
            <a:endParaRPr lang="en-US" sz="1450" dirty="0"/>
          </a:p>
        </p:txBody>
      </p:sp>
      <p:sp>
        <p:nvSpPr>
          <p:cNvPr id="9" name="Text 7"/>
          <p:cNvSpPr/>
          <p:nvPr/>
        </p:nvSpPr>
        <p:spPr>
          <a:xfrm>
            <a:off x="793790" y="4205624"/>
            <a:ext cx="6291382" cy="3018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Executando: </a:t>
            </a:r>
            <a:r>
              <a:rPr lang="en-US" sz="14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router.push("/user")</a:t>
            </a:r>
            <a:endParaRPr lang="en-US" sz="1450" dirty="0"/>
          </a:p>
        </p:txBody>
      </p:sp>
      <p:sp>
        <p:nvSpPr>
          <p:cNvPr id="10" name="Text 8"/>
          <p:cNvSpPr/>
          <p:nvPr/>
        </p:nvSpPr>
        <p:spPr>
          <a:xfrm>
            <a:off x="793790" y="4668659"/>
            <a:ext cx="6291382" cy="3018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Resultado: </a:t>
            </a:r>
            <a:r>
              <a:rPr lang="en-US" sz="14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[Home, User, User]</a:t>
            </a:r>
            <a:endParaRPr lang="en-US" sz="1450" dirty="0"/>
          </a:p>
        </p:txBody>
      </p:sp>
      <p:sp>
        <p:nvSpPr>
          <p:cNvPr id="11" name="Text 9"/>
          <p:cNvSpPr/>
          <p:nvPr/>
        </p:nvSpPr>
        <p:spPr>
          <a:xfrm>
            <a:off x="793790" y="5131693"/>
            <a:ext cx="6291382" cy="5884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Uma nova instância de User foi adicionada, mesmo já existindo uma na pilha.</a:t>
            </a:r>
            <a:endParaRPr lang="en-US" sz="1450" dirty="0"/>
          </a:p>
        </p:txBody>
      </p:sp>
      <p:sp>
        <p:nvSpPr>
          <p:cNvPr id="12" name="Text 10"/>
          <p:cNvSpPr/>
          <p:nvPr/>
        </p:nvSpPr>
        <p:spPr>
          <a:xfrm>
            <a:off x="7552849" y="2656284"/>
            <a:ext cx="2356842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Quando Usar</a:t>
            </a:r>
            <a:endParaRPr lang="en-US" sz="1850" dirty="0"/>
          </a:p>
        </p:txBody>
      </p:sp>
      <p:sp>
        <p:nvSpPr>
          <p:cNvPr id="13" name="Text 11"/>
          <p:cNvSpPr/>
          <p:nvPr/>
        </p:nvSpPr>
        <p:spPr>
          <a:xfrm>
            <a:off x="7552849" y="3130034"/>
            <a:ext cx="6291382" cy="11765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Navegação linear (passo a passo)</a:t>
            </a:r>
            <a:endParaRPr lang="en-US" sz="1450" dirty="0"/>
          </a:p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Formulários multi-etapas</a:t>
            </a:r>
            <a:endParaRPr lang="en-US" sz="1450" dirty="0"/>
          </a:p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Quando cada visita é independente</a:t>
            </a:r>
            <a:endParaRPr lang="en-US" sz="1450" dirty="0"/>
          </a:p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Padrão para aplicativos móveis</a:t>
            </a:r>
            <a:endParaRPr lang="en-US" sz="1450" dirty="0"/>
          </a:p>
        </p:txBody>
      </p:sp>
      <p:sp>
        <p:nvSpPr>
          <p:cNvPr id="14" name="Text 12"/>
          <p:cNvSpPr/>
          <p:nvPr/>
        </p:nvSpPr>
        <p:spPr>
          <a:xfrm>
            <a:off x="7552849" y="4485659"/>
            <a:ext cx="2356842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Características</a:t>
            </a:r>
            <a:endParaRPr lang="en-US" sz="1850" dirty="0"/>
          </a:p>
        </p:txBody>
      </p:sp>
      <p:sp>
        <p:nvSpPr>
          <p:cNvPr id="15" name="Text 13"/>
          <p:cNvSpPr/>
          <p:nvPr/>
        </p:nvSpPr>
        <p:spPr>
          <a:xfrm>
            <a:off x="7552849" y="4959409"/>
            <a:ext cx="6291382" cy="8824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Botão voltar sempre funciona</a:t>
            </a:r>
            <a:endParaRPr lang="en-US" sz="1450" dirty="0"/>
          </a:p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Histórico completo preservado</a:t>
            </a:r>
            <a:endParaRPr lang="en-US" sz="1450" dirty="0"/>
          </a:p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Pode criar pilhas profundas</a:t>
            </a:r>
            <a:endParaRPr lang="en-US" sz="1450" dirty="0"/>
          </a:p>
        </p:txBody>
      </p:sp>
      <p:sp>
        <p:nvSpPr>
          <p:cNvPr id="16" name="Shape 14"/>
          <p:cNvSpPr/>
          <p:nvPr/>
        </p:nvSpPr>
        <p:spPr>
          <a:xfrm>
            <a:off x="793790" y="6105906"/>
            <a:ext cx="13042821" cy="1077516"/>
          </a:xfrm>
          <a:prstGeom prst="roundRect">
            <a:avLst>
              <a:gd name="adj" fmla="val 7349"/>
            </a:avLst>
          </a:prstGeom>
          <a:solidFill>
            <a:srgbClr val="BCE9F6"/>
          </a:solidFill>
          <a:ln/>
        </p:spPr>
      </p:sp>
      <p:pic>
        <p:nvPicPr>
          <p:cNvPr id="1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2266" y="6382131"/>
            <a:ext cx="235625" cy="188476"/>
          </a:xfrm>
          <a:prstGeom prst="rect">
            <a:avLst/>
          </a:prstGeom>
        </p:spPr>
      </p:pic>
      <p:sp>
        <p:nvSpPr>
          <p:cNvPr id="18" name="Text 15"/>
          <p:cNvSpPr/>
          <p:nvPr/>
        </p:nvSpPr>
        <p:spPr>
          <a:xfrm>
            <a:off x="1406366" y="6332006"/>
            <a:ext cx="12241768" cy="5960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Recomendação:</a:t>
            </a:r>
            <a:r>
              <a:rPr lang="en-US" sz="14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Quando em dúvida, use </a:t>
            </a:r>
            <a:r>
              <a:rPr lang="en-US" sz="14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push</a:t>
            </a:r>
            <a:r>
              <a:rPr lang="en-US" sz="14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. É o comportamento mais comum e esperado em aplicativos móveis, garantindo que o usuário sempre possa voltar.</a:t>
            </a:r>
            <a:endParaRPr lang="en-US" sz="14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3032760"/>
            <a:ext cx="1534597" cy="373142"/>
          </a:xfrm>
          <a:prstGeom prst="roundRect">
            <a:avLst>
              <a:gd name="adj" fmla="val 17872"/>
            </a:avLst>
          </a:prstGeom>
          <a:solidFill>
            <a:srgbClr val="D2F1F9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2852" y="3139916"/>
            <a:ext cx="158710" cy="15871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150858" y="3092291"/>
            <a:ext cx="1058466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CAPÍTULO 01</a:t>
            </a:r>
            <a:endParaRPr lang="en-US" sz="1250" dirty="0"/>
          </a:p>
        </p:txBody>
      </p:sp>
      <p:sp>
        <p:nvSpPr>
          <p:cNvPr id="5" name="Text 2"/>
          <p:cNvSpPr/>
          <p:nvPr/>
        </p:nvSpPr>
        <p:spPr>
          <a:xfrm>
            <a:off x="793790" y="3485198"/>
            <a:ext cx="7497128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Introdução à Navegação Mobile</a:t>
            </a:r>
            <a:endParaRPr lang="en-US" sz="3900" dirty="0"/>
          </a:p>
        </p:txBody>
      </p:sp>
      <p:sp>
        <p:nvSpPr>
          <p:cNvPr id="6" name="Text 3"/>
          <p:cNvSpPr/>
          <p:nvPr/>
        </p:nvSpPr>
        <p:spPr>
          <a:xfrm>
            <a:off x="793790" y="4402931"/>
            <a:ext cx="13042821" cy="7939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Compreendendo os fundamentos da navegação em aplicativos móveis e suas diferenças em relação ao desenvolvimento web tradicional</a:t>
            </a:r>
            <a:endParaRPr lang="en-US" sz="1950" dirty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20403"/>
            <a:ext cx="8020526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Replace: Substituindo a Tela Atual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337316"/>
            <a:ext cx="13042821" cy="642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O método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replace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substitui a tela atual pela nova, removendo a atual da pilha. Isso impede que o usuário volte para a tela anterior usando o botão voltar.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790" y="340161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Como Funciona</a:t>
            </a:r>
            <a:endParaRPr lang="en-US" sz="1950" dirty="0"/>
          </a:p>
        </p:txBody>
      </p:sp>
      <p:sp>
        <p:nvSpPr>
          <p:cNvPr id="5" name="Shape 3"/>
          <p:cNvSpPr/>
          <p:nvPr/>
        </p:nvSpPr>
        <p:spPr>
          <a:xfrm>
            <a:off x="793790" y="3935016"/>
            <a:ext cx="6279356" cy="615196"/>
          </a:xfrm>
          <a:prstGeom prst="roundRect">
            <a:avLst>
              <a:gd name="adj" fmla="val 13550"/>
            </a:avLst>
          </a:prstGeom>
          <a:solidFill>
            <a:srgbClr val="F2F2F2"/>
          </a:solidFill>
          <a:ln/>
        </p:spPr>
      </p:sp>
      <p:sp>
        <p:nvSpPr>
          <p:cNvPr id="6" name="Shape 4"/>
          <p:cNvSpPr/>
          <p:nvPr/>
        </p:nvSpPr>
        <p:spPr>
          <a:xfrm>
            <a:off x="783908" y="3935016"/>
            <a:ext cx="6299121" cy="615196"/>
          </a:xfrm>
          <a:prstGeom prst="roundRect">
            <a:avLst>
              <a:gd name="adj" fmla="val 4839"/>
            </a:avLst>
          </a:prstGeom>
          <a:solidFill>
            <a:srgbClr val="F2F2F2"/>
          </a:solidFill>
          <a:ln/>
        </p:spPr>
      </p:sp>
      <p:sp>
        <p:nvSpPr>
          <p:cNvPr id="7" name="Text 5"/>
          <p:cNvSpPr/>
          <p:nvPr/>
        </p:nvSpPr>
        <p:spPr>
          <a:xfrm>
            <a:off x="982266" y="4083844"/>
            <a:ext cx="590240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router.replace("/home")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93790" y="4773454"/>
            <a:ext cx="6279356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Estado da pilha: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[Home, Login, Loading]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93790" y="5069044"/>
            <a:ext cx="6279356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Executando replace em Loading: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router.replace("/dashboard")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793790" y="5572797"/>
            <a:ext cx="6279356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Resultado: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[Home, Login, Dashboard]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793790" y="6076551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Loading foi removida e Dashboard entrou em seu lugar.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7564874" y="340161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Quando Usar</a:t>
            </a:r>
            <a:endParaRPr lang="en-US" sz="1950" dirty="0"/>
          </a:p>
        </p:txBody>
      </p:sp>
      <p:sp>
        <p:nvSpPr>
          <p:cNvPr id="13" name="Text 11"/>
          <p:cNvSpPr/>
          <p:nvPr/>
        </p:nvSpPr>
        <p:spPr>
          <a:xfrm>
            <a:off x="7564874" y="3910132"/>
            <a:ext cx="6279356" cy="1270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Após login/logout: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não voltar para tela de login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Após splash screen: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não voltar para a tela inicial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Após erro: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não voltar para tela de erro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Fluxos irreversíveis: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confirmação de pagamento</a:t>
            </a:r>
            <a:endParaRPr lang="en-US" sz="1550" dirty="0"/>
          </a:p>
        </p:txBody>
      </p:sp>
      <p:sp>
        <p:nvSpPr>
          <p:cNvPr id="14" name="Text 12"/>
          <p:cNvSpPr/>
          <p:nvPr/>
        </p:nvSpPr>
        <p:spPr>
          <a:xfrm>
            <a:off x="7564874" y="5378725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Importante</a:t>
            </a:r>
            <a:endParaRPr lang="en-US" sz="1950" dirty="0"/>
          </a:p>
        </p:txBody>
      </p:sp>
      <p:sp>
        <p:nvSpPr>
          <p:cNvPr id="15" name="Text 13"/>
          <p:cNvSpPr/>
          <p:nvPr/>
        </p:nvSpPr>
        <p:spPr>
          <a:xfrm>
            <a:off x="7564874" y="5887241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Use com cautela! Impede navegação reversa pode confundir usuários se não for intencional.</a:t>
            </a:r>
            <a:endParaRPr lang="en-US" sz="1550" dirty="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548283"/>
            <a:ext cx="6964323" cy="558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5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Comparação Visual dos Métodos</a:t>
            </a:r>
            <a:endParaRPr lang="en-US" sz="35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0619" y="1427917"/>
            <a:ext cx="6629043" cy="625328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637083" y="5290248"/>
            <a:ext cx="2104437" cy="330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Navigate</a:t>
            </a:r>
            <a:endParaRPr lang="en-US" sz="1350" dirty="0"/>
          </a:p>
        </p:txBody>
      </p:sp>
      <p:sp>
        <p:nvSpPr>
          <p:cNvPr id="5" name="Text 2"/>
          <p:cNvSpPr/>
          <p:nvPr/>
        </p:nvSpPr>
        <p:spPr>
          <a:xfrm>
            <a:off x="4637083" y="5714291"/>
            <a:ext cx="2104437" cy="10036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250"/>
              </a:lnSpc>
              <a:buNone/>
            </a:pPr>
            <a:r>
              <a:rPr lang="en-US" sz="10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Reutiliza telas, remove intermediárias e otimiza memória.</a:t>
            </a:r>
            <a:endParaRPr lang="en-US" sz="1050" dirty="0"/>
          </a:p>
        </p:txBody>
      </p:sp>
      <p:sp>
        <p:nvSpPr>
          <p:cNvPr id="6" name="Text 3"/>
          <p:cNvSpPr/>
          <p:nvPr/>
        </p:nvSpPr>
        <p:spPr>
          <a:xfrm>
            <a:off x="6221738" y="2402655"/>
            <a:ext cx="2104437" cy="330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Push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6221738" y="2826696"/>
            <a:ext cx="2104437" cy="10036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250"/>
              </a:lnSpc>
              <a:buNone/>
            </a:pPr>
            <a:r>
              <a:rPr lang="en-US" sz="10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Adiciona nova instância preservando histórico completo.</a:t>
            </a:r>
            <a:endParaRPr lang="en-US" sz="1050" dirty="0"/>
          </a:p>
        </p:txBody>
      </p:sp>
      <p:sp>
        <p:nvSpPr>
          <p:cNvPr id="8" name="Text 5"/>
          <p:cNvSpPr/>
          <p:nvPr/>
        </p:nvSpPr>
        <p:spPr>
          <a:xfrm>
            <a:off x="7900116" y="5415701"/>
            <a:ext cx="2104437" cy="330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Replace</a:t>
            </a:r>
            <a:endParaRPr lang="en-US" sz="1350" dirty="0"/>
          </a:p>
        </p:txBody>
      </p:sp>
      <p:sp>
        <p:nvSpPr>
          <p:cNvPr id="9" name="Text 6"/>
          <p:cNvSpPr/>
          <p:nvPr/>
        </p:nvSpPr>
        <p:spPr>
          <a:xfrm>
            <a:off x="7900116" y="5839743"/>
            <a:ext cx="2104437" cy="7527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250"/>
              </a:lnSpc>
              <a:buNone/>
            </a:pPr>
            <a:r>
              <a:rPr lang="en-US" sz="10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Substitui a tela atual sem aumentar a pilha.</a:t>
            </a:r>
            <a:endParaRPr lang="en-US" sz="1050" dirty="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38488"/>
            <a:ext cx="6453783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Aplicando Métodos no Link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255401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Os três métodos de navegação também estão disponíveis no componente Link, não apenas no router programático. Basta adicionar o atributo correspondente.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790" y="3312081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Navigate (padrão)</a:t>
            </a:r>
            <a:endParaRPr lang="en-US" sz="1950" dirty="0"/>
          </a:p>
        </p:txBody>
      </p:sp>
      <p:sp>
        <p:nvSpPr>
          <p:cNvPr id="5" name="Shape 3"/>
          <p:cNvSpPr/>
          <p:nvPr/>
        </p:nvSpPr>
        <p:spPr>
          <a:xfrm>
            <a:off x="793790" y="3845481"/>
            <a:ext cx="4024313" cy="1250275"/>
          </a:xfrm>
          <a:prstGeom prst="roundRect">
            <a:avLst>
              <a:gd name="adj" fmla="val 6667"/>
            </a:avLst>
          </a:prstGeom>
          <a:solidFill>
            <a:srgbClr val="F2F2F2"/>
          </a:solidFill>
          <a:ln/>
        </p:spPr>
      </p:sp>
      <p:sp>
        <p:nvSpPr>
          <p:cNvPr id="6" name="Shape 4"/>
          <p:cNvSpPr/>
          <p:nvPr/>
        </p:nvSpPr>
        <p:spPr>
          <a:xfrm>
            <a:off x="783908" y="3845481"/>
            <a:ext cx="4044077" cy="1250275"/>
          </a:xfrm>
          <a:prstGeom prst="roundRect">
            <a:avLst>
              <a:gd name="adj" fmla="val 2381"/>
            </a:avLst>
          </a:prstGeom>
          <a:solidFill>
            <a:srgbClr val="F2F2F2"/>
          </a:solidFill>
          <a:ln/>
        </p:spPr>
      </p:sp>
      <p:sp>
        <p:nvSpPr>
          <p:cNvPr id="7" name="Text 5"/>
          <p:cNvSpPr/>
          <p:nvPr/>
        </p:nvSpPr>
        <p:spPr>
          <a:xfrm>
            <a:off x="982266" y="3994309"/>
            <a:ext cx="364736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&lt;Link href="/user"&gt;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Ir para Usuários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&lt;/Link&gt;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93790" y="5318998"/>
            <a:ext cx="4024313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Sem especificar método, o Link usa navigate por padrão.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5309830" y="3312081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Push</a:t>
            </a:r>
            <a:endParaRPr lang="en-US" sz="1950" dirty="0"/>
          </a:p>
        </p:txBody>
      </p:sp>
      <p:sp>
        <p:nvSpPr>
          <p:cNvPr id="10" name="Shape 8"/>
          <p:cNvSpPr/>
          <p:nvPr/>
        </p:nvSpPr>
        <p:spPr>
          <a:xfrm>
            <a:off x="5309830" y="3845481"/>
            <a:ext cx="4024313" cy="1250275"/>
          </a:xfrm>
          <a:prstGeom prst="roundRect">
            <a:avLst>
              <a:gd name="adj" fmla="val 6667"/>
            </a:avLst>
          </a:prstGeom>
          <a:solidFill>
            <a:srgbClr val="F2F2F2"/>
          </a:solidFill>
          <a:ln/>
        </p:spPr>
      </p:sp>
      <p:sp>
        <p:nvSpPr>
          <p:cNvPr id="11" name="Shape 9"/>
          <p:cNvSpPr/>
          <p:nvPr/>
        </p:nvSpPr>
        <p:spPr>
          <a:xfrm>
            <a:off x="5299948" y="3845481"/>
            <a:ext cx="4044077" cy="1250275"/>
          </a:xfrm>
          <a:prstGeom prst="roundRect">
            <a:avLst>
              <a:gd name="adj" fmla="val 2381"/>
            </a:avLst>
          </a:prstGeom>
          <a:solidFill>
            <a:srgbClr val="F2F2F2"/>
          </a:solidFill>
          <a:ln/>
        </p:spPr>
      </p:sp>
      <p:sp>
        <p:nvSpPr>
          <p:cNvPr id="12" name="Text 10"/>
          <p:cNvSpPr/>
          <p:nvPr/>
        </p:nvSpPr>
        <p:spPr>
          <a:xfrm>
            <a:off x="5498306" y="3994309"/>
            <a:ext cx="364736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&lt;Link href="/user" push&gt;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Ir para Usuários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&lt;/Link&gt;</a:t>
            </a:r>
            <a:endParaRPr lang="en-US" sz="1550" dirty="0"/>
          </a:p>
        </p:txBody>
      </p:sp>
      <p:sp>
        <p:nvSpPr>
          <p:cNvPr id="13" name="Text 11"/>
          <p:cNvSpPr/>
          <p:nvPr/>
        </p:nvSpPr>
        <p:spPr>
          <a:xfrm>
            <a:off x="5309830" y="5318998"/>
            <a:ext cx="402431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Adiciona nova instância da tela.</a:t>
            </a:r>
            <a:endParaRPr lang="en-US" sz="1550" dirty="0"/>
          </a:p>
        </p:txBody>
      </p:sp>
      <p:sp>
        <p:nvSpPr>
          <p:cNvPr id="14" name="Text 12"/>
          <p:cNvSpPr/>
          <p:nvPr/>
        </p:nvSpPr>
        <p:spPr>
          <a:xfrm>
            <a:off x="9825871" y="3312081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Replace</a:t>
            </a:r>
            <a:endParaRPr lang="en-US" sz="1950" dirty="0"/>
          </a:p>
        </p:txBody>
      </p:sp>
      <p:sp>
        <p:nvSpPr>
          <p:cNvPr id="15" name="Shape 13"/>
          <p:cNvSpPr/>
          <p:nvPr/>
        </p:nvSpPr>
        <p:spPr>
          <a:xfrm>
            <a:off x="9825871" y="3845481"/>
            <a:ext cx="4024313" cy="1250275"/>
          </a:xfrm>
          <a:prstGeom prst="roundRect">
            <a:avLst>
              <a:gd name="adj" fmla="val 6667"/>
            </a:avLst>
          </a:prstGeom>
          <a:solidFill>
            <a:srgbClr val="F2F2F2"/>
          </a:solidFill>
          <a:ln/>
        </p:spPr>
      </p:sp>
      <p:sp>
        <p:nvSpPr>
          <p:cNvPr id="16" name="Shape 14"/>
          <p:cNvSpPr/>
          <p:nvPr/>
        </p:nvSpPr>
        <p:spPr>
          <a:xfrm>
            <a:off x="9815989" y="3845481"/>
            <a:ext cx="4044077" cy="1250275"/>
          </a:xfrm>
          <a:prstGeom prst="roundRect">
            <a:avLst>
              <a:gd name="adj" fmla="val 2381"/>
            </a:avLst>
          </a:prstGeom>
          <a:solidFill>
            <a:srgbClr val="F2F2F2"/>
          </a:solidFill>
          <a:ln/>
        </p:spPr>
      </p:sp>
      <p:sp>
        <p:nvSpPr>
          <p:cNvPr id="17" name="Text 15"/>
          <p:cNvSpPr/>
          <p:nvPr/>
        </p:nvSpPr>
        <p:spPr>
          <a:xfrm>
            <a:off x="10014347" y="3994309"/>
            <a:ext cx="364736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&lt;Link href="/home" replace&gt;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Voltar ao início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&lt;/Link&gt;</a:t>
            </a:r>
            <a:endParaRPr lang="en-US" sz="1550" dirty="0"/>
          </a:p>
        </p:txBody>
      </p:sp>
      <p:sp>
        <p:nvSpPr>
          <p:cNvPr id="18" name="Text 16"/>
          <p:cNvSpPr/>
          <p:nvPr/>
        </p:nvSpPr>
        <p:spPr>
          <a:xfrm>
            <a:off x="9825871" y="5318998"/>
            <a:ext cx="402431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Substitui a tela atual.</a:t>
            </a:r>
            <a:endParaRPr lang="en-US" sz="1550" dirty="0"/>
          </a:p>
        </p:txBody>
      </p:sp>
      <p:sp>
        <p:nvSpPr>
          <p:cNvPr id="19" name="Text 17"/>
          <p:cNvSpPr/>
          <p:nvPr/>
        </p:nvSpPr>
        <p:spPr>
          <a:xfrm>
            <a:off x="793790" y="6355913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 escolha entre usar Link ou router programático depende da sua necessidade: Link para navegação direta, router para navegação com lógica adicional.</a:t>
            </a:r>
            <a:endParaRPr lang="en-US" sz="1550" dirty="0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3231237"/>
            <a:ext cx="1534597" cy="373142"/>
          </a:xfrm>
          <a:prstGeom prst="roundRect">
            <a:avLst>
              <a:gd name="adj" fmla="val 17872"/>
            </a:avLst>
          </a:prstGeom>
          <a:solidFill>
            <a:srgbClr val="D2F1F9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2852" y="3338393"/>
            <a:ext cx="158710" cy="15871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150858" y="3290768"/>
            <a:ext cx="1058466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CAPÍTULO 07</a:t>
            </a:r>
            <a:endParaRPr lang="en-US" sz="1250" dirty="0"/>
          </a:p>
        </p:txBody>
      </p:sp>
      <p:sp>
        <p:nvSpPr>
          <p:cNvPr id="5" name="Text 2"/>
          <p:cNvSpPr/>
          <p:nvPr/>
        </p:nvSpPr>
        <p:spPr>
          <a:xfrm>
            <a:off x="793790" y="3683675"/>
            <a:ext cx="6698813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Código Completo do Projeto</a:t>
            </a:r>
            <a:endParaRPr lang="en-US" sz="3900" dirty="0"/>
          </a:p>
        </p:txBody>
      </p:sp>
      <p:sp>
        <p:nvSpPr>
          <p:cNvPr id="6" name="Text 3"/>
          <p:cNvSpPr/>
          <p:nvPr/>
        </p:nvSpPr>
        <p:spPr>
          <a:xfrm>
            <a:off x="793790" y="4601408"/>
            <a:ext cx="13042821" cy="396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Implementação prática passo a passo de todos os conceitos apresentados</a:t>
            </a:r>
            <a:endParaRPr lang="en-US" sz="1950" dirty="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566386"/>
            <a:ext cx="6026110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Estrutura Final do Projeto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280190" y="2484120"/>
            <a:ext cx="75564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Agora que compreendemos todos os conceitos, vamos ver o código completo e funcional do projeto. Esta implementação integra navegação em stack, personalização visual e diferentes métodos de navegação.</a:t>
            </a:r>
            <a:endParaRPr lang="en-US" sz="15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3659981"/>
            <a:ext cx="7556421" cy="300323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834556" y="5688464"/>
            <a:ext cx="1657988" cy="207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Pasta app</a:t>
            </a:r>
            <a:endParaRPr lang="en-US" sz="1350" dirty="0"/>
          </a:p>
        </p:txBody>
      </p:sp>
      <p:sp>
        <p:nvSpPr>
          <p:cNvPr id="7" name="Text 3"/>
          <p:cNvSpPr/>
          <p:nvPr/>
        </p:nvSpPr>
        <p:spPr>
          <a:xfrm>
            <a:off x="6458745" y="5954664"/>
            <a:ext cx="2033799" cy="3315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1350"/>
              </a:lnSpc>
              <a:buNone/>
            </a:pPr>
            <a:r>
              <a:rPr lang="en-US" sz="10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Contém páginas e layouts principais</a:t>
            </a:r>
            <a:endParaRPr lang="en-US" sz="1050" dirty="0"/>
          </a:p>
        </p:txBody>
      </p:sp>
      <p:sp>
        <p:nvSpPr>
          <p:cNvPr id="8" name="Text 4"/>
          <p:cNvSpPr/>
          <p:nvPr/>
        </p:nvSpPr>
        <p:spPr>
          <a:xfrm>
            <a:off x="11675766" y="5110010"/>
            <a:ext cx="1657988" cy="207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_layout.jsx</a:t>
            </a:r>
            <a:endParaRPr lang="en-US" sz="1350" dirty="0"/>
          </a:p>
        </p:txBody>
      </p:sp>
      <p:sp>
        <p:nvSpPr>
          <p:cNvPr id="9" name="Text 5"/>
          <p:cNvSpPr/>
          <p:nvPr/>
        </p:nvSpPr>
        <p:spPr>
          <a:xfrm>
            <a:off x="11675766" y="5376210"/>
            <a:ext cx="1982217" cy="331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Define layout e navegação global</a:t>
            </a:r>
            <a:endParaRPr lang="en-US" sz="1050" dirty="0"/>
          </a:p>
        </p:txBody>
      </p:sp>
      <p:sp>
        <p:nvSpPr>
          <p:cNvPr id="10" name="Text 6"/>
          <p:cNvSpPr/>
          <p:nvPr/>
        </p:nvSpPr>
        <p:spPr>
          <a:xfrm>
            <a:off x="6834441" y="4583139"/>
            <a:ext cx="1657988" cy="2072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Pages</a:t>
            </a:r>
            <a:endParaRPr lang="en-US" sz="1350" dirty="0"/>
          </a:p>
        </p:txBody>
      </p:sp>
      <p:sp>
        <p:nvSpPr>
          <p:cNvPr id="11" name="Text 7"/>
          <p:cNvSpPr/>
          <p:nvPr/>
        </p:nvSpPr>
        <p:spPr>
          <a:xfrm>
            <a:off x="6458630" y="4849338"/>
            <a:ext cx="2033798" cy="331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1350"/>
              </a:lnSpc>
              <a:buNone/>
            </a:pPr>
            <a:r>
              <a:rPr lang="en-US" sz="10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index, settings, user, products, product-detail</a:t>
            </a:r>
            <a:endParaRPr lang="en-US" sz="1050" dirty="0"/>
          </a:p>
        </p:txBody>
      </p:sp>
      <p:sp>
        <p:nvSpPr>
          <p:cNvPr id="12" name="Text 8"/>
          <p:cNvSpPr/>
          <p:nvPr/>
        </p:nvSpPr>
        <p:spPr>
          <a:xfrm>
            <a:off x="11675766" y="4043371"/>
            <a:ext cx="1657988" cy="207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Pasta styles</a:t>
            </a:r>
            <a:endParaRPr lang="en-US" sz="1350" dirty="0"/>
          </a:p>
        </p:txBody>
      </p:sp>
      <p:sp>
        <p:nvSpPr>
          <p:cNvPr id="13" name="Text 9"/>
          <p:cNvSpPr/>
          <p:nvPr/>
        </p:nvSpPr>
        <p:spPr>
          <a:xfrm>
            <a:off x="11675766" y="4309571"/>
            <a:ext cx="1982217" cy="165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styles.js com temas e estilos</a:t>
            </a:r>
            <a:endParaRPr lang="en-US" sz="1050" dirty="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5813" y="557451"/>
            <a:ext cx="4860608" cy="5218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2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Arquivo: app/_layout.jsx</a:t>
            </a:r>
            <a:endParaRPr lang="en-US" sz="3250" dirty="0"/>
          </a:p>
        </p:txBody>
      </p:sp>
      <p:sp>
        <p:nvSpPr>
          <p:cNvPr id="3" name="Text 1"/>
          <p:cNvSpPr/>
          <p:nvPr/>
        </p:nvSpPr>
        <p:spPr>
          <a:xfrm>
            <a:off x="785813" y="1360289"/>
            <a:ext cx="13058775" cy="2459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30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Este é o arquivo principal que configura toda a navegação do aplicativo, incluindo a stack, personalização do header e da status bar.</a:t>
            </a:r>
            <a:endParaRPr lang="en-US" sz="1300" dirty="0"/>
          </a:p>
        </p:txBody>
      </p:sp>
      <p:sp>
        <p:nvSpPr>
          <p:cNvPr id="4" name="Shape 2"/>
          <p:cNvSpPr/>
          <p:nvPr/>
        </p:nvSpPr>
        <p:spPr>
          <a:xfrm>
            <a:off x="785813" y="1764268"/>
            <a:ext cx="13058775" cy="5907881"/>
          </a:xfrm>
          <a:prstGeom prst="roundRect">
            <a:avLst>
              <a:gd name="adj" fmla="val 1187"/>
            </a:avLst>
          </a:prstGeom>
          <a:solidFill>
            <a:srgbClr val="F2F2F2"/>
          </a:solidFill>
          <a:ln/>
        </p:spPr>
      </p:sp>
      <p:sp>
        <p:nvSpPr>
          <p:cNvPr id="5" name="Shape 3"/>
          <p:cNvSpPr/>
          <p:nvPr/>
        </p:nvSpPr>
        <p:spPr>
          <a:xfrm>
            <a:off x="777478" y="1764268"/>
            <a:ext cx="13075444" cy="5907881"/>
          </a:xfrm>
          <a:prstGeom prst="roundRect">
            <a:avLst>
              <a:gd name="adj" fmla="val 424"/>
            </a:avLst>
          </a:prstGeom>
          <a:solidFill>
            <a:srgbClr val="F2F2F2"/>
          </a:solidFill>
          <a:ln/>
        </p:spPr>
      </p:sp>
      <p:sp>
        <p:nvSpPr>
          <p:cNvPr id="6" name="Text 4"/>
          <p:cNvSpPr/>
          <p:nvPr/>
        </p:nvSpPr>
        <p:spPr>
          <a:xfrm>
            <a:off x="944404" y="1889403"/>
            <a:ext cx="12741593" cy="56576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3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import { Stack } from "expo-router"</a:t>
            </a:r>
            <a:endParaRPr lang="en-US" sz="1300" dirty="0"/>
          </a:p>
          <a:p>
            <a:pPr marL="0" indent="0" algn="l">
              <a:lnSpc>
                <a:spcPts val="1900"/>
              </a:lnSpc>
              <a:buNone/>
            </a:pPr>
            <a:r>
              <a:rPr lang="en-US" sz="13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import { StatusBar } from "expo-status-bar"</a:t>
            </a:r>
            <a:endParaRPr lang="en-US" sz="1300" dirty="0"/>
          </a:p>
          <a:p>
            <a:pPr marL="0" indent="0" algn="l">
              <a:lnSpc>
                <a:spcPts val="1900"/>
              </a:lnSpc>
              <a:buNone/>
            </a:pPr>
            <a:endParaRPr lang="en-US" sz="1300" dirty="0"/>
          </a:p>
          <a:p>
            <a:pPr marL="0" indent="0" algn="l">
              <a:lnSpc>
                <a:spcPts val="1900"/>
              </a:lnSpc>
              <a:buNone/>
            </a:pPr>
            <a:r>
              <a:rPr lang="en-US" sz="13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export default function RootLayout() {</a:t>
            </a:r>
            <a:endParaRPr lang="en-US" sz="1300" dirty="0"/>
          </a:p>
          <a:p>
            <a:pPr marL="0" indent="0" algn="l">
              <a:lnSpc>
                <a:spcPts val="1900"/>
              </a:lnSpc>
              <a:buNone/>
            </a:pPr>
            <a:r>
              <a:rPr lang="en-US" sz="13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return (</a:t>
            </a:r>
            <a:endParaRPr lang="en-US" sz="1300" dirty="0"/>
          </a:p>
          <a:p>
            <a:pPr marL="0" indent="0" algn="l">
              <a:lnSpc>
                <a:spcPts val="1900"/>
              </a:lnSpc>
              <a:buNone/>
            </a:pPr>
            <a:r>
              <a:rPr lang="en-US" sz="13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&lt;&gt;</a:t>
            </a:r>
            <a:endParaRPr lang="en-US" sz="1300" dirty="0"/>
          </a:p>
          <a:p>
            <a:pPr marL="0" indent="0" algn="l">
              <a:lnSpc>
                <a:spcPts val="1900"/>
              </a:lnSpc>
              <a:buNone/>
            </a:pPr>
            <a:r>
              <a:rPr lang="en-US" sz="13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&lt;StatusBar style="light" backgroundColor="#E94560" /&gt;</a:t>
            </a:r>
            <a:endParaRPr lang="en-US" sz="1300" dirty="0"/>
          </a:p>
          <a:p>
            <a:pPr marL="0" indent="0" algn="l">
              <a:lnSpc>
                <a:spcPts val="1900"/>
              </a:lnSpc>
              <a:buNone/>
            </a:pPr>
            <a:r>
              <a:rPr lang="en-US" sz="13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&lt;Stack</a:t>
            </a:r>
            <a:endParaRPr lang="en-US" sz="1300" dirty="0"/>
          </a:p>
          <a:p>
            <a:pPr marL="0" indent="0" algn="l">
              <a:lnSpc>
                <a:spcPts val="1900"/>
              </a:lnSpc>
              <a:buNone/>
            </a:pPr>
            <a:r>
              <a:rPr lang="en-US" sz="13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screenOptions={{</a:t>
            </a:r>
            <a:endParaRPr lang="en-US" sz="1300" dirty="0"/>
          </a:p>
          <a:p>
            <a:pPr marL="0" indent="0" algn="l">
              <a:lnSpc>
                <a:spcPts val="1900"/>
              </a:lnSpc>
              <a:buNone/>
            </a:pPr>
            <a:r>
              <a:rPr lang="en-US" sz="13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headerStyle: { backgroundColor: "#E94560" },</a:t>
            </a:r>
            <a:endParaRPr lang="en-US" sz="1300" dirty="0"/>
          </a:p>
          <a:p>
            <a:pPr marL="0" indent="0" algn="l">
              <a:lnSpc>
                <a:spcPts val="1900"/>
              </a:lnSpc>
              <a:buNone/>
            </a:pPr>
            <a:r>
              <a:rPr lang="en-US" sz="13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headerTintColor: "#FFFFFF",</a:t>
            </a:r>
            <a:endParaRPr lang="en-US" sz="1300" dirty="0"/>
          </a:p>
          <a:p>
            <a:pPr marL="0" indent="0" algn="l">
              <a:lnSpc>
                <a:spcPts val="1900"/>
              </a:lnSpc>
              <a:buNone/>
            </a:pPr>
            <a:r>
              <a:rPr lang="en-US" sz="13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headerShown: true</a:t>
            </a:r>
            <a:endParaRPr lang="en-US" sz="1300" dirty="0"/>
          </a:p>
          <a:p>
            <a:pPr marL="0" indent="0" algn="l">
              <a:lnSpc>
                <a:spcPts val="1900"/>
              </a:lnSpc>
              <a:buNone/>
            </a:pPr>
            <a:r>
              <a:rPr lang="en-US" sz="13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}}</a:t>
            </a:r>
            <a:endParaRPr lang="en-US" sz="1300" dirty="0"/>
          </a:p>
          <a:p>
            <a:pPr marL="0" indent="0" algn="l">
              <a:lnSpc>
                <a:spcPts val="1900"/>
              </a:lnSpc>
              <a:buNone/>
            </a:pPr>
            <a:r>
              <a:rPr lang="en-US" sz="13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&gt;</a:t>
            </a:r>
            <a:endParaRPr lang="en-US" sz="1300" dirty="0"/>
          </a:p>
          <a:p>
            <a:pPr marL="0" indent="0" algn="l">
              <a:lnSpc>
                <a:spcPts val="1900"/>
              </a:lnSpc>
              <a:buNone/>
            </a:pPr>
            <a:r>
              <a:rPr lang="en-US" sz="13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&lt;Stack.Screen name="index" options={{ headerTitle: "Home" }} /&gt;</a:t>
            </a:r>
            <a:endParaRPr lang="en-US" sz="1300" dirty="0"/>
          </a:p>
          <a:p>
            <a:pPr marL="0" indent="0" algn="l">
              <a:lnSpc>
                <a:spcPts val="1900"/>
              </a:lnSpc>
              <a:buNone/>
            </a:pPr>
            <a:r>
              <a:rPr lang="en-US" sz="13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&lt;Stack.Screen name="settings" options={{ headerTitle: "Configurações" }} /&gt;</a:t>
            </a:r>
            <a:endParaRPr lang="en-US" sz="1300" dirty="0"/>
          </a:p>
          <a:p>
            <a:pPr marL="0" indent="0" algn="l">
              <a:lnSpc>
                <a:spcPts val="1900"/>
              </a:lnSpc>
              <a:buNone/>
            </a:pPr>
            <a:r>
              <a:rPr lang="en-US" sz="13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&lt;Stack.Screen name="user" options={{ headerTitle: "Usuário" }} /&gt;</a:t>
            </a:r>
            <a:endParaRPr lang="en-US" sz="1300" dirty="0"/>
          </a:p>
          <a:p>
            <a:pPr marL="0" indent="0" algn="l">
              <a:lnSpc>
                <a:spcPts val="1900"/>
              </a:lnSpc>
              <a:buNone/>
            </a:pPr>
            <a:r>
              <a:rPr lang="en-US" sz="13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&lt;Stack.Screen name="product" options={{ headerTitle: "Produtos" }} /&gt;</a:t>
            </a:r>
            <a:endParaRPr lang="en-US" sz="1300" dirty="0"/>
          </a:p>
          <a:p>
            <a:pPr marL="0" indent="0" algn="l">
              <a:lnSpc>
                <a:spcPts val="1900"/>
              </a:lnSpc>
              <a:buNone/>
            </a:pPr>
            <a:r>
              <a:rPr lang="en-US" sz="13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&lt;Stack.Screen name="product-detail" options={{ headerTitle: "Detalhes do Produto" }} /&gt;</a:t>
            </a:r>
            <a:endParaRPr lang="en-US" sz="1300" dirty="0"/>
          </a:p>
          <a:p>
            <a:pPr marL="0" indent="0" algn="l">
              <a:lnSpc>
                <a:spcPts val="1900"/>
              </a:lnSpc>
              <a:buNone/>
            </a:pPr>
            <a:r>
              <a:rPr lang="en-US" sz="13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&lt;/Stack&gt;</a:t>
            </a:r>
            <a:endParaRPr lang="en-US" sz="1300" dirty="0"/>
          </a:p>
          <a:p>
            <a:pPr marL="0" indent="0" algn="l">
              <a:lnSpc>
                <a:spcPts val="1900"/>
              </a:lnSpc>
              <a:buNone/>
            </a:pPr>
            <a:r>
              <a:rPr lang="en-US" sz="13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&lt;/&gt;</a:t>
            </a:r>
            <a:endParaRPr lang="en-US" sz="1300" dirty="0"/>
          </a:p>
          <a:p>
            <a:pPr marL="0" indent="0" algn="l">
              <a:lnSpc>
                <a:spcPts val="1900"/>
              </a:lnSpc>
              <a:buNone/>
            </a:pPr>
            <a:r>
              <a:rPr lang="en-US" sz="13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)</a:t>
            </a:r>
            <a:endParaRPr lang="en-US" sz="1300" dirty="0"/>
          </a:p>
          <a:p>
            <a:pPr marL="0" indent="0" algn="l">
              <a:lnSpc>
                <a:spcPts val="1900"/>
              </a:lnSpc>
              <a:buNone/>
            </a:pPr>
            <a:r>
              <a:rPr lang="en-US" sz="13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300" dirty="0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34954"/>
            <a:ext cx="5476399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Arquivo: styles/styles.js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551867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Arquivo de estilos compartilhado entre todas as telas, promovendo consistência visual e facilitando manutenção.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93790" y="3315891"/>
            <a:ext cx="6279356" cy="3155513"/>
          </a:xfrm>
          <a:prstGeom prst="roundRect">
            <a:avLst>
              <a:gd name="adj" fmla="val 2642"/>
            </a:avLst>
          </a:prstGeom>
          <a:solidFill>
            <a:srgbClr val="F2F2F2"/>
          </a:solidFill>
          <a:ln/>
        </p:spPr>
      </p:sp>
      <p:sp>
        <p:nvSpPr>
          <p:cNvPr id="5" name="Shape 3"/>
          <p:cNvSpPr/>
          <p:nvPr/>
        </p:nvSpPr>
        <p:spPr>
          <a:xfrm>
            <a:off x="783908" y="3315891"/>
            <a:ext cx="6299121" cy="3155513"/>
          </a:xfrm>
          <a:prstGeom prst="roundRect">
            <a:avLst>
              <a:gd name="adj" fmla="val 943"/>
            </a:avLst>
          </a:prstGeom>
          <a:solidFill>
            <a:srgbClr val="F2F2F2"/>
          </a:solidFill>
          <a:ln/>
        </p:spPr>
      </p:sp>
      <p:sp>
        <p:nvSpPr>
          <p:cNvPr id="6" name="Text 4"/>
          <p:cNvSpPr/>
          <p:nvPr/>
        </p:nvSpPr>
        <p:spPr>
          <a:xfrm>
            <a:off x="982266" y="3464719"/>
            <a:ext cx="5902404" cy="28578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import { StyleSheet } from "react-native"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export const styles = StyleSheet.create({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container: {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flex: 1,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justifyContent: "center",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alignItems: "center"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}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})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564874" y="3291007"/>
            <a:ext cx="2584490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Explicação dos Estilos</a:t>
            </a:r>
            <a:endParaRPr lang="en-US" sz="1950" dirty="0"/>
          </a:p>
        </p:txBody>
      </p:sp>
      <p:sp>
        <p:nvSpPr>
          <p:cNvPr id="8" name="Text 6"/>
          <p:cNvSpPr/>
          <p:nvPr/>
        </p:nvSpPr>
        <p:spPr>
          <a:xfrm>
            <a:off x="7564874" y="3799523"/>
            <a:ext cx="6279356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flex: 1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- Faz o container ocupar todo o espaço disponível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564874" y="4303276"/>
            <a:ext cx="6279356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justifyContent: "center"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- Centraliza verticalmente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7564874" y="4807029"/>
            <a:ext cx="6279356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alignItems: "center"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- Centraliza horizontalmente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7564874" y="5310783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Este é um padrão muito comum em apps mobile para centralizar conteúdo na tela.</a:t>
            </a:r>
            <a:endParaRPr lang="en-US" sz="1550" dirty="0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23117"/>
            <a:ext cx="7121128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Arquivo: app/index.jsx (Home)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140029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 tela inicial do aplicativo, servindo como ponto de entrada. Inclui navegação usando o componente Link com método push.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93790" y="2680811"/>
            <a:ext cx="13042821" cy="4425672"/>
          </a:xfrm>
          <a:prstGeom prst="roundRect">
            <a:avLst>
              <a:gd name="adj" fmla="val 1884"/>
            </a:avLst>
          </a:prstGeom>
          <a:solidFill>
            <a:srgbClr val="F2F2F2"/>
          </a:solidFill>
          <a:ln/>
        </p:spPr>
      </p:sp>
      <p:sp>
        <p:nvSpPr>
          <p:cNvPr id="5" name="Shape 3"/>
          <p:cNvSpPr/>
          <p:nvPr/>
        </p:nvSpPr>
        <p:spPr>
          <a:xfrm>
            <a:off x="783908" y="2680811"/>
            <a:ext cx="13062585" cy="4425672"/>
          </a:xfrm>
          <a:prstGeom prst="roundRect">
            <a:avLst>
              <a:gd name="adj" fmla="val 673"/>
            </a:avLst>
          </a:prstGeom>
          <a:solidFill>
            <a:srgbClr val="F2F2F2"/>
          </a:solidFill>
          <a:ln/>
        </p:spPr>
      </p:sp>
      <p:sp>
        <p:nvSpPr>
          <p:cNvPr id="6" name="Text 4"/>
          <p:cNvSpPr/>
          <p:nvPr/>
        </p:nvSpPr>
        <p:spPr>
          <a:xfrm>
            <a:off x="982266" y="2829639"/>
            <a:ext cx="12665869" cy="41280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import { Text, View } from "react-native"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import { styles } from "../styles/styles"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import { Link } from "expo-router"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export default function Home() {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return (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&lt;View style={[styles.container, { backgroundColor: "#FAEDC8" }]}&gt;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&lt;Text&gt;Home&lt;/Text&gt;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&lt;Link push href="/user"&gt;Ir para Usuários&lt;/Link&gt;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&lt;Link push href="/product"&gt;Ir para Produtos&lt;/Link&gt;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&lt;/View&gt;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)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550" dirty="0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11436"/>
            <a:ext cx="4983242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Arquivo: app/user.jsx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028349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Tela de usuário com navegação para a tela de configurações, também utilizando Link com push.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93790" y="2569131"/>
            <a:ext cx="13042821" cy="4108133"/>
          </a:xfrm>
          <a:prstGeom prst="roundRect">
            <a:avLst>
              <a:gd name="adj" fmla="val 2029"/>
            </a:avLst>
          </a:prstGeom>
          <a:solidFill>
            <a:srgbClr val="F2F2F2"/>
          </a:solidFill>
          <a:ln/>
        </p:spPr>
      </p:sp>
      <p:sp>
        <p:nvSpPr>
          <p:cNvPr id="5" name="Shape 3"/>
          <p:cNvSpPr/>
          <p:nvPr/>
        </p:nvSpPr>
        <p:spPr>
          <a:xfrm>
            <a:off x="783908" y="2569131"/>
            <a:ext cx="13062585" cy="4108133"/>
          </a:xfrm>
          <a:prstGeom prst="roundRect">
            <a:avLst>
              <a:gd name="adj" fmla="val 725"/>
            </a:avLst>
          </a:prstGeom>
          <a:solidFill>
            <a:srgbClr val="F2F2F2"/>
          </a:solidFill>
          <a:ln/>
        </p:spPr>
      </p:sp>
      <p:sp>
        <p:nvSpPr>
          <p:cNvPr id="6" name="Text 4"/>
          <p:cNvSpPr/>
          <p:nvPr/>
        </p:nvSpPr>
        <p:spPr>
          <a:xfrm>
            <a:off x="982266" y="2717959"/>
            <a:ext cx="12665869" cy="38104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import { Text, View } from "react-native"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import { styles } from "../styles/styles"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import { Link } from "expo-router"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export default function User() {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return (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&lt;View style={[styles.container, { backgroundColor: "#f6b400ff" }]}&gt;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&lt;Text&gt;User&lt;/Text&gt;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&lt;Link push href="/settings"&gt;Ir para Configurações&lt;/Link&gt;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&lt;/View&gt;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)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93790" y="6900505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endParaRPr lang="en-US" sz="1550" dirty="0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04123"/>
            <a:ext cx="5567839" cy="5891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7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Arquivo: app/settings.jsx</a:t>
            </a:r>
            <a:endParaRPr lang="en-US" sz="3700" dirty="0"/>
          </a:p>
        </p:txBody>
      </p:sp>
      <p:sp>
        <p:nvSpPr>
          <p:cNvPr id="3" name="Text 1"/>
          <p:cNvSpPr/>
          <p:nvPr/>
        </p:nvSpPr>
        <p:spPr>
          <a:xfrm>
            <a:off x="793790" y="1551384"/>
            <a:ext cx="13042821" cy="2942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Tela de configurações demonstrando navegação programática com router. Inclui lógica customizada antes de navegar.</a:t>
            </a:r>
            <a:endParaRPr lang="en-US" sz="1450" dirty="0"/>
          </a:p>
        </p:txBody>
      </p:sp>
      <p:sp>
        <p:nvSpPr>
          <p:cNvPr id="4" name="Shape 2"/>
          <p:cNvSpPr/>
          <p:nvPr/>
        </p:nvSpPr>
        <p:spPr>
          <a:xfrm>
            <a:off x="793790" y="2047042"/>
            <a:ext cx="13042821" cy="5578316"/>
          </a:xfrm>
          <a:prstGeom prst="roundRect">
            <a:avLst>
              <a:gd name="adj" fmla="val 1420"/>
            </a:avLst>
          </a:prstGeom>
          <a:solidFill>
            <a:srgbClr val="F2F2F2"/>
          </a:solidFill>
          <a:ln/>
        </p:spPr>
      </p:sp>
      <p:sp>
        <p:nvSpPr>
          <p:cNvPr id="5" name="Shape 3"/>
          <p:cNvSpPr/>
          <p:nvPr/>
        </p:nvSpPr>
        <p:spPr>
          <a:xfrm>
            <a:off x="784384" y="2047042"/>
            <a:ext cx="13061633" cy="5578316"/>
          </a:xfrm>
          <a:prstGeom prst="roundRect">
            <a:avLst>
              <a:gd name="adj" fmla="val 507"/>
            </a:avLst>
          </a:prstGeom>
          <a:solidFill>
            <a:srgbClr val="F2F2F2"/>
          </a:solidFill>
          <a:ln/>
        </p:spPr>
      </p:sp>
      <p:sp>
        <p:nvSpPr>
          <p:cNvPr id="6" name="Text 4"/>
          <p:cNvSpPr/>
          <p:nvPr/>
        </p:nvSpPr>
        <p:spPr>
          <a:xfrm>
            <a:off x="972860" y="2188369"/>
            <a:ext cx="12684681" cy="52956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import { Pressable, Text, View } from "react-native"</a:t>
            </a:r>
            <a:endParaRPr lang="en-US" sz="1450" dirty="0"/>
          </a:p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import { styles } from "../styles/styles"</a:t>
            </a:r>
            <a:endParaRPr lang="en-US" sz="1450" dirty="0"/>
          </a:p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import { router } from "expo-router"</a:t>
            </a:r>
            <a:endParaRPr lang="en-US" sz="1450" dirty="0"/>
          </a:p>
          <a:p>
            <a:pPr marL="0" indent="0" algn="l">
              <a:lnSpc>
                <a:spcPts val="2300"/>
              </a:lnSpc>
              <a:buNone/>
            </a:pPr>
            <a:endParaRPr lang="en-US" sz="1450" dirty="0"/>
          </a:p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export default function Settings() {</a:t>
            </a:r>
            <a:endParaRPr lang="en-US" sz="1450" dirty="0"/>
          </a:p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const goToHome = () =&gt; {</a:t>
            </a:r>
            <a:endParaRPr lang="en-US" sz="1450" dirty="0"/>
          </a:p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router.navigate("/")</a:t>
            </a:r>
            <a:endParaRPr lang="en-US" sz="1450" dirty="0"/>
          </a:p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}</a:t>
            </a:r>
            <a:endParaRPr lang="en-US" sz="1450" dirty="0"/>
          </a:p>
          <a:p>
            <a:pPr marL="0" indent="0" algn="l">
              <a:lnSpc>
                <a:spcPts val="2300"/>
              </a:lnSpc>
              <a:buNone/>
            </a:pPr>
            <a:endParaRPr lang="en-US" sz="1450" dirty="0"/>
          </a:p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return (</a:t>
            </a:r>
            <a:endParaRPr lang="en-US" sz="1450" dirty="0"/>
          </a:p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&lt;View style={[styles.container, { backgroundColor: "#fac124ff" }]}&gt;</a:t>
            </a:r>
            <a:endParaRPr lang="en-US" sz="1450" dirty="0"/>
          </a:p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&lt;Text&gt;Settings&lt;/Text&gt;</a:t>
            </a:r>
            <a:endParaRPr lang="en-US" sz="1450" dirty="0"/>
          </a:p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&lt;Pressable onPress={goToHome}&gt;</a:t>
            </a:r>
            <a:endParaRPr lang="en-US" sz="1450" dirty="0"/>
          </a:p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    &lt;Text&gt; Ir para Home&lt;/Text&gt;</a:t>
            </a:r>
            <a:endParaRPr lang="en-US" sz="1450" dirty="0"/>
          </a:p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&lt;/Pressable&gt;</a:t>
            </a:r>
            <a:endParaRPr lang="en-US" sz="1450" dirty="0"/>
          </a:p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&lt;/View&gt;</a:t>
            </a:r>
            <a:endParaRPr lang="en-US" sz="1450" dirty="0"/>
          </a:p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)</a:t>
            </a:r>
            <a:endParaRPr lang="en-US" sz="1450" dirty="0"/>
          </a:p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4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91633"/>
            <a:ext cx="12450008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Navegação Web vs Mobile: Diferenças Fundamentais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3509367"/>
            <a:ext cx="130428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 navegação em aplicativos móveis apresenta características distintas da navegação em navegadores web. Enquanto na web utilizamos URLs e o histórico do navegador, nos dispositivos móveis trabalhamos com conceitos como </a:t>
            </a: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pilhas de telas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(stacks), </a:t>
            </a: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abas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(tabs) e </a:t>
            </a: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gavetas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(drawers).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790" y="4685228"/>
            <a:ext cx="130428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No desenvolvimento web com React, estamos acostumados a usar bibliotecas como React Router DOM para gerenciar rotas. No React Native, utilizamos o </a:t>
            </a: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Expo Router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, que oferece uma abordagem baseada em arquivos, onde a estrutura de pastas define automaticamente as rotas da aplicação.</a:t>
            </a:r>
            <a:endParaRPr lang="en-US" sz="1550" dirty="0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55013"/>
            <a:ext cx="10597039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Diferença Entre Link e Router Neste Exemplo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650915" y="1972747"/>
            <a:ext cx="6565106" cy="5201841"/>
          </a:xfrm>
          <a:prstGeom prst="roundRect">
            <a:avLst>
              <a:gd name="adj" fmla="val 2747"/>
            </a:avLst>
          </a:prstGeom>
          <a:solidFill>
            <a:srgbClr val="54C8E8"/>
          </a:solidFill>
          <a:ln/>
        </p:spPr>
      </p:sp>
      <p:sp>
        <p:nvSpPr>
          <p:cNvPr id="4" name="Text 2"/>
          <p:cNvSpPr/>
          <p:nvPr/>
        </p:nvSpPr>
        <p:spPr>
          <a:xfrm>
            <a:off x="849273" y="2171105"/>
            <a:ext cx="3184684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Usando Link (Home e User)</a:t>
            </a:r>
            <a:endParaRPr lang="en-US" sz="1950" dirty="0"/>
          </a:p>
        </p:txBody>
      </p:sp>
      <p:sp>
        <p:nvSpPr>
          <p:cNvPr id="5" name="Shape 3"/>
          <p:cNvSpPr/>
          <p:nvPr/>
        </p:nvSpPr>
        <p:spPr>
          <a:xfrm>
            <a:off x="849273" y="2704505"/>
            <a:ext cx="6168390" cy="1250275"/>
          </a:xfrm>
          <a:prstGeom prst="roundRect">
            <a:avLst>
              <a:gd name="adj" fmla="val 6667"/>
            </a:avLst>
          </a:prstGeom>
          <a:solidFill>
            <a:srgbClr val="47BBDB"/>
          </a:solidFill>
          <a:ln/>
        </p:spPr>
      </p:sp>
      <p:sp>
        <p:nvSpPr>
          <p:cNvPr id="6" name="Shape 4"/>
          <p:cNvSpPr/>
          <p:nvPr/>
        </p:nvSpPr>
        <p:spPr>
          <a:xfrm>
            <a:off x="839391" y="2704505"/>
            <a:ext cx="6188154" cy="1250275"/>
          </a:xfrm>
          <a:prstGeom prst="roundRect">
            <a:avLst>
              <a:gd name="adj" fmla="val 2381"/>
            </a:avLst>
          </a:prstGeom>
          <a:solidFill>
            <a:srgbClr val="47BBDB"/>
          </a:solidFill>
          <a:ln/>
        </p:spPr>
      </p:sp>
      <p:sp>
        <p:nvSpPr>
          <p:cNvPr id="7" name="Text 5"/>
          <p:cNvSpPr/>
          <p:nvPr/>
        </p:nvSpPr>
        <p:spPr>
          <a:xfrm>
            <a:off x="1037749" y="2853333"/>
            <a:ext cx="5791438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47BBD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&lt;Link href="/user" push&gt;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47BBD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Ir para Usuários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47BBD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&lt;/Link&gt;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849273" y="4178022"/>
            <a:ext cx="616839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Características: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849273" y="4674156"/>
            <a:ext cx="6168390" cy="1270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Navegação imediata ao toque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Mais simples e direto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Ideal para navegação básica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Menos código necessário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7564874" y="2171105"/>
            <a:ext cx="2957513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Usando Router (Settings)</a:t>
            </a:r>
            <a:endParaRPr lang="en-US" sz="1950" dirty="0"/>
          </a:p>
        </p:txBody>
      </p:sp>
      <p:sp>
        <p:nvSpPr>
          <p:cNvPr id="11" name="Shape 9"/>
          <p:cNvSpPr/>
          <p:nvPr/>
        </p:nvSpPr>
        <p:spPr>
          <a:xfrm>
            <a:off x="7564874" y="2704505"/>
            <a:ext cx="6279356" cy="2202894"/>
          </a:xfrm>
          <a:prstGeom prst="roundRect">
            <a:avLst>
              <a:gd name="adj" fmla="val 3784"/>
            </a:avLst>
          </a:prstGeom>
          <a:solidFill>
            <a:srgbClr val="F2F2F2"/>
          </a:solidFill>
          <a:ln/>
        </p:spPr>
      </p:sp>
      <p:sp>
        <p:nvSpPr>
          <p:cNvPr id="12" name="Shape 10"/>
          <p:cNvSpPr/>
          <p:nvPr/>
        </p:nvSpPr>
        <p:spPr>
          <a:xfrm>
            <a:off x="7554992" y="2704505"/>
            <a:ext cx="6299121" cy="2202894"/>
          </a:xfrm>
          <a:prstGeom prst="roundRect">
            <a:avLst>
              <a:gd name="adj" fmla="val 1351"/>
            </a:avLst>
          </a:prstGeom>
          <a:solidFill>
            <a:srgbClr val="F2F2F2"/>
          </a:solidFill>
          <a:ln/>
        </p:spPr>
      </p:sp>
      <p:sp>
        <p:nvSpPr>
          <p:cNvPr id="13" name="Text 11"/>
          <p:cNvSpPr/>
          <p:nvPr/>
        </p:nvSpPr>
        <p:spPr>
          <a:xfrm>
            <a:off x="7753350" y="2853333"/>
            <a:ext cx="5902404" cy="1905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const goToHome = () =&gt; {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// Lógica aqui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router.push("/")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&lt;Pressable onPress={goToHome}&gt;</a:t>
            </a:r>
            <a:endParaRPr lang="en-US" sz="1550" dirty="0"/>
          </a:p>
        </p:txBody>
      </p:sp>
      <p:sp>
        <p:nvSpPr>
          <p:cNvPr id="14" name="Text 12"/>
          <p:cNvSpPr/>
          <p:nvPr/>
        </p:nvSpPr>
        <p:spPr>
          <a:xfrm>
            <a:off x="7564874" y="5130641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Características:</a:t>
            </a:r>
            <a:endParaRPr lang="en-US" sz="1550" dirty="0"/>
          </a:p>
        </p:txBody>
      </p:sp>
      <p:sp>
        <p:nvSpPr>
          <p:cNvPr id="15" name="Text 13"/>
          <p:cNvSpPr/>
          <p:nvPr/>
        </p:nvSpPr>
        <p:spPr>
          <a:xfrm>
            <a:off x="7564874" y="5626775"/>
            <a:ext cx="6279356" cy="1270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Navegação após função executar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Permite lógica adicional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Ideal para fluxos complexos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Mais controle sobre quando navegar</a:t>
            </a:r>
            <a:endParaRPr lang="en-US" sz="1550" dirty="0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64287"/>
            <a:ext cx="7773948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Arquivos Adicionais: products.jsx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1981200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Tela de listagem de produtos. Embora não esteja conectada no fluxo principal, demonstra como adicionar novas telas ao projeto.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93790" y="2521982"/>
            <a:ext cx="13042821" cy="4743212"/>
          </a:xfrm>
          <a:prstGeom prst="roundRect">
            <a:avLst>
              <a:gd name="adj" fmla="val 1757"/>
            </a:avLst>
          </a:prstGeom>
          <a:solidFill>
            <a:srgbClr val="F2F2F2"/>
          </a:solidFill>
          <a:ln/>
        </p:spPr>
      </p:sp>
      <p:sp>
        <p:nvSpPr>
          <p:cNvPr id="5" name="Shape 3"/>
          <p:cNvSpPr/>
          <p:nvPr/>
        </p:nvSpPr>
        <p:spPr>
          <a:xfrm>
            <a:off x="783908" y="2521982"/>
            <a:ext cx="13062585" cy="4743212"/>
          </a:xfrm>
          <a:prstGeom prst="roundRect">
            <a:avLst>
              <a:gd name="adj" fmla="val 628"/>
            </a:avLst>
          </a:prstGeom>
          <a:solidFill>
            <a:srgbClr val="F2F2F2"/>
          </a:solidFill>
          <a:ln/>
        </p:spPr>
      </p:sp>
      <p:sp>
        <p:nvSpPr>
          <p:cNvPr id="6" name="Text 4"/>
          <p:cNvSpPr/>
          <p:nvPr/>
        </p:nvSpPr>
        <p:spPr>
          <a:xfrm>
            <a:off x="982266" y="2670810"/>
            <a:ext cx="12665869" cy="44455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import { Text, View } from "react-native"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import { styles } from "../styles/styles"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import { Link } from "expo-router"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export default function Produto() {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return (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&lt;View style={[styles.container, { backgroundColor: "#f9e2a4ff" }]}&gt;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&lt;Text&gt;Produtos&lt;/Text&gt;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&lt;Link push href="/product-detail"&gt;Ir para Detalhes do Produto&lt;/Link&gt;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&lt;/View&gt;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)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550" dirty="0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90801"/>
            <a:ext cx="8142089" cy="558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5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Arquivos Adicionais: product-detail.jsx</a:t>
            </a:r>
            <a:endParaRPr lang="en-US" sz="3500" dirty="0"/>
          </a:p>
        </p:txBody>
      </p:sp>
      <p:sp>
        <p:nvSpPr>
          <p:cNvPr id="3" name="Text 1"/>
          <p:cNvSpPr/>
          <p:nvPr/>
        </p:nvSpPr>
        <p:spPr>
          <a:xfrm>
            <a:off x="793790" y="1570434"/>
            <a:ext cx="13042821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Tela de detalhes do produto, demonstrando navegação hierárquica (lista → detalhe) comum em aplicativos.</a:t>
            </a:r>
            <a:endParaRPr lang="en-US" sz="1400" dirty="0"/>
          </a:p>
        </p:txBody>
      </p:sp>
      <p:sp>
        <p:nvSpPr>
          <p:cNvPr id="4" name="Shape 2"/>
          <p:cNvSpPr/>
          <p:nvPr/>
        </p:nvSpPr>
        <p:spPr>
          <a:xfrm>
            <a:off x="793790" y="2203609"/>
            <a:ext cx="6303526" cy="5154216"/>
          </a:xfrm>
          <a:prstGeom prst="roundRect">
            <a:avLst>
              <a:gd name="adj" fmla="val 1456"/>
            </a:avLst>
          </a:prstGeom>
          <a:solidFill>
            <a:srgbClr val="F2F2F2"/>
          </a:solidFill>
          <a:ln/>
        </p:spPr>
      </p:sp>
      <p:sp>
        <p:nvSpPr>
          <p:cNvPr id="5" name="Shape 3"/>
          <p:cNvSpPr/>
          <p:nvPr/>
        </p:nvSpPr>
        <p:spPr>
          <a:xfrm>
            <a:off x="784860" y="2203609"/>
            <a:ext cx="6321385" cy="5154216"/>
          </a:xfrm>
          <a:prstGeom prst="roundRect">
            <a:avLst>
              <a:gd name="adj" fmla="val 520"/>
            </a:avLst>
          </a:prstGeom>
          <a:solidFill>
            <a:srgbClr val="F2F2F2"/>
          </a:solidFill>
          <a:ln/>
        </p:spPr>
      </p:sp>
      <p:sp>
        <p:nvSpPr>
          <p:cNvPr id="6" name="Text 4"/>
          <p:cNvSpPr/>
          <p:nvPr/>
        </p:nvSpPr>
        <p:spPr>
          <a:xfrm>
            <a:off x="963454" y="2337554"/>
            <a:ext cx="5964198" cy="48863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4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import { Pressable, Text, View } from "react-native"</a:t>
            </a:r>
            <a:endParaRPr lang="en-US" sz="1400" dirty="0"/>
          </a:p>
          <a:p>
            <a:pPr marL="0" indent="0" algn="l">
              <a:lnSpc>
                <a:spcPts val="2100"/>
              </a:lnSpc>
              <a:buNone/>
            </a:pPr>
            <a:r>
              <a:rPr lang="en-US" sz="14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import { styles } from "../styles/styles"</a:t>
            </a:r>
            <a:endParaRPr lang="en-US" sz="1400" dirty="0"/>
          </a:p>
          <a:p>
            <a:pPr marL="0" indent="0" algn="l">
              <a:lnSpc>
                <a:spcPts val="2100"/>
              </a:lnSpc>
              <a:buNone/>
            </a:pPr>
            <a:r>
              <a:rPr lang="en-US" sz="14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import { router } from "expo-router"</a:t>
            </a:r>
            <a:endParaRPr lang="en-US" sz="1400" dirty="0"/>
          </a:p>
          <a:p>
            <a:pPr marL="0" indent="0" algn="l">
              <a:lnSpc>
                <a:spcPts val="2100"/>
              </a:lnSpc>
              <a:buNone/>
            </a:pPr>
            <a:endParaRPr lang="en-US" sz="1400" dirty="0"/>
          </a:p>
          <a:p>
            <a:pPr marL="0" indent="0" algn="l">
              <a:lnSpc>
                <a:spcPts val="2100"/>
              </a:lnSpc>
              <a:buNone/>
            </a:pPr>
            <a:r>
              <a:rPr lang="en-US" sz="14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export default function ProductDetail() {</a:t>
            </a:r>
            <a:endParaRPr lang="en-US" sz="1400" dirty="0"/>
          </a:p>
          <a:p>
            <a:pPr marL="0" indent="0" algn="l">
              <a:lnSpc>
                <a:spcPts val="2100"/>
              </a:lnSpc>
              <a:buNone/>
            </a:pPr>
            <a:r>
              <a:rPr lang="en-US" sz="14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const goToHome = () =&gt; {</a:t>
            </a:r>
            <a:endParaRPr lang="en-US" sz="1400" dirty="0"/>
          </a:p>
          <a:p>
            <a:pPr marL="0" indent="0" algn="l">
              <a:lnSpc>
                <a:spcPts val="2100"/>
              </a:lnSpc>
              <a:buNone/>
            </a:pPr>
            <a:r>
              <a:rPr lang="en-US" sz="14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router.navigate("/")</a:t>
            </a:r>
            <a:endParaRPr lang="en-US" sz="1400" dirty="0"/>
          </a:p>
          <a:p>
            <a:pPr marL="0" indent="0" algn="l">
              <a:lnSpc>
                <a:spcPts val="2100"/>
              </a:lnSpc>
              <a:buNone/>
            </a:pPr>
            <a:r>
              <a:rPr lang="en-US" sz="14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}</a:t>
            </a:r>
            <a:endParaRPr lang="en-US" sz="1400" dirty="0"/>
          </a:p>
          <a:p>
            <a:pPr marL="0" indent="0" algn="l">
              <a:lnSpc>
                <a:spcPts val="2100"/>
              </a:lnSpc>
              <a:buNone/>
            </a:pPr>
            <a:r>
              <a:rPr lang="en-US" sz="14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return (</a:t>
            </a:r>
            <a:endParaRPr lang="en-US" sz="1400" dirty="0"/>
          </a:p>
          <a:p>
            <a:pPr marL="0" indent="0" algn="l">
              <a:lnSpc>
                <a:spcPts val="2100"/>
              </a:lnSpc>
              <a:buNone/>
            </a:pPr>
            <a:r>
              <a:rPr lang="en-US" sz="14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&lt;View style={[styles.container, { backgroundColor: "#face55ff" }]}&gt;</a:t>
            </a:r>
            <a:endParaRPr lang="en-US" sz="1400" dirty="0"/>
          </a:p>
          <a:p>
            <a:pPr marL="0" indent="0" algn="l">
              <a:lnSpc>
                <a:spcPts val="2100"/>
              </a:lnSpc>
              <a:buNone/>
            </a:pPr>
            <a:r>
              <a:rPr lang="en-US" sz="14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    &lt;Text&gt;Detalhes do Produto&lt;/Text&gt;</a:t>
            </a:r>
            <a:endParaRPr lang="en-US" sz="1400" dirty="0"/>
          </a:p>
          <a:p>
            <a:pPr marL="0" indent="0" algn="l">
              <a:lnSpc>
                <a:spcPts val="2100"/>
              </a:lnSpc>
              <a:buNone/>
            </a:pPr>
            <a:r>
              <a:rPr lang="en-US" sz="14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    &lt;Pressable onPress={goToHome}&gt;</a:t>
            </a:r>
            <a:endParaRPr lang="en-US" sz="1400" dirty="0"/>
          </a:p>
          <a:p>
            <a:pPr marL="0" indent="0" algn="l">
              <a:lnSpc>
                <a:spcPts val="2100"/>
              </a:lnSpc>
              <a:buNone/>
            </a:pPr>
            <a:r>
              <a:rPr lang="en-US" sz="14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        &lt;Text&gt; Ir para Home&lt;/Text&gt;</a:t>
            </a:r>
            <a:endParaRPr lang="en-US" sz="1400" dirty="0"/>
          </a:p>
          <a:p>
            <a:pPr marL="0" indent="0" algn="l">
              <a:lnSpc>
                <a:spcPts val="2100"/>
              </a:lnSpc>
              <a:buNone/>
            </a:pPr>
            <a:r>
              <a:rPr lang="en-US" sz="14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    &lt;/Pressable&gt;</a:t>
            </a:r>
            <a:endParaRPr lang="en-US" sz="1400" dirty="0"/>
          </a:p>
          <a:p>
            <a:pPr marL="0" indent="0" algn="l">
              <a:lnSpc>
                <a:spcPts val="2100"/>
              </a:lnSpc>
              <a:buNone/>
            </a:pPr>
            <a:r>
              <a:rPr lang="en-US" sz="14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&lt;/View&gt;</a:t>
            </a:r>
            <a:endParaRPr lang="en-US" sz="1400" dirty="0"/>
          </a:p>
          <a:p>
            <a:pPr marL="0" indent="0" algn="l">
              <a:lnSpc>
                <a:spcPts val="2100"/>
              </a:lnSpc>
              <a:buNone/>
            </a:pPr>
            <a:r>
              <a:rPr lang="en-US" sz="14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)</a:t>
            </a:r>
            <a:endParaRPr lang="en-US" sz="1400" dirty="0"/>
          </a:p>
          <a:p>
            <a:pPr marL="0" indent="0" algn="l">
              <a:lnSpc>
                <a:spcPts val="2100"/>
              </a:lnSpc>
              <a:buNone/>
            </a:pPr>
            <a:r>
              <a:rPr lang="en-US" sz="14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}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7540704" y="2183487"/>
            <a:ext cx="2232779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Padrão Lista-Detalhe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40704" y="2623185"/>
            <a:ext cx="6303526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Este é um padrão muito comum em apps: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7540704" y="3039308"/>
            <a:ext cx="6303526" cy="10860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40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Lista de itens (products)</a:t>
            </a:r>
            <a:endParaRPr lang="en-US" sz="1400" dirty="0"/>
          </a:p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40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Clicar em um item</a:t>
            </a:r>
            <a:endParaRPr lang="en-US" sz="1400" dirty="0"/>
          </a:p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40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Ver detalhes completos</a:t>
            </a:r>
            <a:endParaRPr lang="en-US" sz="1400" dirty="0"/>
          </a:p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40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Voltar para a lista</a:t>
            </a:r>
            <a:endParaRPr lang="en-US" sz="1400" dirty="0"/>
          </a:p>
        </p:txBody>
      </p:sp>
      <p:sp>
        <p:nvSpPr>
          <p:cNvPr id="10" name="Text 8"/>
          <p:cNvSpPr/>
          <p:nvPr/>
        </p:nvSpPr>
        <p:spPr>
          <a:xfrm>
            <a:off x="7540704" y="4270021"/>
            <a:ext cx="6303526" cy="542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Na próxima aula veremos como passar parâmetros para identificar qual produto está sendo visualizado.</a:t>
            </a:r>
            <a:endParaRPr lang="en-US" sz="1400" dirty="0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35054"/>
            <a:ext cx="8846582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Recursos Adicionais e Documentação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3451146"/>
            <a:ext cx="2605564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Documentação Oficial</a:t>
            </a:r>
            <a:endParaRPr lang="en-US" sz="1950" dirty="0"/>
          </a:p>
        </p:txBody>
      </p:sp>
      <p:sp>
        <p:nvSpPr>
          <p:cNvPr id="4" name="Text 2"/>
          <p:cNvSpPr/>
          <p:nvPr/>
        </p:nvSpPr>
        <p:spPr>
          <a:xfrm>
            <a:off x="793790" y="3959662"/>
            <a:ext cx="6279356" cy="1270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Expo Router: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docs.expo.dev/router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React Navigation: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reactnavigation.org (base do Expo Router)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Expo SDK: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docs.expo.dev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React Native: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reactnative.dev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564874" y="345114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Próximos Passos</a:t>
            </a:r>
            <a:endParaRPr lang="en-US" sz="1950" dirty="0"/>
          </a:p>
        </p:txBody>
      </p:sp>
      <p:sp>
        <p:nvSpPr>
          <p:cNvPr id="6" name="Text 4"/>
          <p:cNvSpPr/>
          <p:nvPr/>
        </p:nvSpPr>
        <p:spPr>
          <a:xfrm>
            <a:off x="7564874" y="3959662"/>
            <a:ext cx="6279356" cy="1587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Rotas aninhadas e grupos de rotas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Parâmetros de navegação (passar dados entre telas)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Tab navigation e drawer navigation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Deep linking e URLs personalizadas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Animações de transição customizadas</a:t>
            </a:r>
            <a:endParaRPr lang="en-US" sz="1550" dirty="0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08021"/>
            <a:ext cx="6927056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Conclusão e Próximos Passos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650915" y="2225754"/>
            <a:ext cx="5212318" cy="4695706"/>
          </a:xfrm>
          <a:prstGeom prst="roundRect">
            <a:avLst>
              <a:gd name="adj" fmla="val 3043"/>
            </a:avLst>
          </a:prstGeom>
          <a:solidFill>
            <a:srgbClr val="54C8E8"/>
          </a:solidFill>
          <a:ln/>
        </p:spPr>
      </p:sp>
      <p:sp>
        <p:nvSpPr>
          <p:cNvPr id="4" name="Text 2"/>
          <p:cNvSpPr/>
          <p:nvPr/>
        </p:nvSpPr>
        <p:spPr>
          <a:xfrm>
            <a:off x="849273" y="2424113"/>
            <a:ext cx="263711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O Que Você Aprendeu</a:t>
            </a:r>
            <a:endParaRPr lang="en-US" sz="1950" dirty="0"/>
          </a:p>
        </p:txBody>
      </p:sp>
      <p:sp>
        <p:nvSpPr>
          <p:cNvPr id="5" name="Text 3"/>
          <p:cNvSpPr/>
          <p:nvPr/>
        </p:nvSpPr>
        <p:spPr>
          <a:xfrm>
            <a:off x="849273" y="2932628"/>
            <a:ext cx="4815602" cy="1905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Fundamentos de navegação mobile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Configuração completa do Expo Router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Implementação prática de Stack Navigation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Personalização visual avançada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Diferentes métodos de navegação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Boas práticas e otimização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6212086" y="2424113"/>
            <a:ext cx="3161586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Continuando Seus Estudos</a:t>
            </a:r>
            <a:endParaRPr lang="en-US" sz="1950" dirty="0"/>
          </a:p>
        </p:txBody>
      </p:sp>
      <p:sp>
        <p:nvSpPr>
          <p:cNvPr id="7" name="Text 5"/>
          <p:cNvSpPr/>
          <p:nvPr/>
        </p:nvSpPr>
        <p:spPr>
          <a:xfrm>
            <a:off x="6212086" y="2932628"/>
            <a:ext cx="7632025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Esta aula cobriu os fundamentos essenciais da navegação em stack. Nas próximas aulas, você aprenderá conceitos mais avançados como: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6212086" y="3746302"/>
            <a:ext cx="7632025" cy="1587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Rotas Aninhadas: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Criar hierarquias complexas de navegação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Parâmetros de Rota: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Passar dados entre telas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Tab Navigation: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Navegação por abas na parte inferior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Drawer Navigation: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Menu lateral deslizante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Deep Linking: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Abrir telas específicas via URLs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6212086" y="5165738"/>
            <a:ext cx="7632025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Pratique os conceitos desta aula criando seu próprio aplicativo com múltiplas telas e diferentes fluxos de navegação. A prática é essencial para dominar o desenvolvimento mobile!</a:t>
            </a:r>
            <a:endParaRPr lang="en-US" sz="1550" dirty="0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91633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Perguntas?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280190" y="3509367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Entre em contato: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6280190" y="4050149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raphael.b.oliveira@docente.senai.br</a:t>
            </a:r>
            <a:endParaRPr lang="en-US" sz="1550" dirty="0"/>
          </a:p>
        </p:txBody>
      </p:sp>
      <p:sp>
        <p:nvSpPr>
          <p:cNvPr id="6" name="Shape 3"/>
          <p:cNvSpPr/>
          <p:nvPr/>
        </p:nvSpPr>
        <p:spPr>
          <a:xfrm>
            <a:off x="6280190" y="4590931"/>
            <a:ext cx="7556421" cy="1047036"/>
          </a:xfrm>
          <a:prstGeom prst="roundRect">
            <a:avLst>
              <a:gd name="adj" fmla="val 7961"/>
            </a:avLst>
          </a:prstGeom>
          <a:solidFill>
            <a:srgbClr val="D2F1F9"/>
          </a:solidFill>
          <a:ln w="7620">
            <a:solidFill>
              <a:srgbClr val="B8D7DF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7" name="Text 4"/>
          <p:cNvSpPr/>
          <p:nvPr/>
        </p:nvSpPr>
        <p:spPr>
          <a:xfrm>
            <a:off x="6486168" y="4796909"/>
            <a:ext cx="7144464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Obrigado pela atenção! Estou à disposição para esclarecer dúvidas e ajudar no </a:t>
            </a:r>
            <a:r>
              <a:rPr lang="en-US" sz="1550" dirty="0" err="1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seu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</a:t>
            </a:r>
            <a:r>
              <a:rPr lang="en-US" sz="1550" dirty="0" err="1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aprendizado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.</a:t>
            </a:r>
            <a:endParaRPr lang="en-US" sz="1550" dirty="0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5240" y="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732" t="-34478" r="-2765" b="-3639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2" y="-18029"/>
            <a:ext cx="14630400" cy="8247629"/>
            <a:chOff x="0" y="0"/>
            <a:chExt cx="24384000" cy="1374604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46099"/>
            </a:xfrm>
            <a:custGeom>
              <a:avLst/>
              <a:gdLst/>
              <a:ahLst/>
              <a:cxnLst/>
              <a:rect l="l" t="t" r="r" b="b"/>
              <a:pathLst>
                <a:path w="24384000" h="13746099">
                  <a:moveTo>
                    <a:pt x="0" y="0"/>
                  </a:moveTo>
                  <a:lnTo>
                    <a:pt x="24384000" y="0"/>
                  </a:lnTo>
                  <a:lnTo>
                    <a:pt x="24384000" y="13746099"/>
                  </a:lnTo>
                  <a:lnTo>
                    <a:pt x="0" y="13746099"/>
                  </a:lnTo>
                  <a:close/>
                </a:path>
              </a:pathLst>
            </a:custGeom>
            <a:gradFill rotWithShape="1">
              <a:gsLst>
                <a:gs pos="0">
                  <a:srgbClr val="00ABDA">
                    <a:alpha val="0"/>
                  </a:srgbClr>
                </a:gs>
                <a:gs pos="5000">
                  <a:srgbClr val="00ABDA">
                    <a:alpha val="80000"/>
                  </a:srgbClr>
                </a:gs>
                <a:gs pos="79000">
                  <a:srgbClr val="382F2D">
                    <a:alpha val="80000"/>
                  </a:srgbClr>
                </a:gs>
                <a:gs pos="88398">
                  <a:srgbClr val="0082AD">
                    <a:alpha val="60000"/>
                  </a:srgbClr>
                </a:gs>
              </a:gsLst>
              <a:lin ang="10800000"/>
            </a:gradFill>
            <a:ln w="12700">
              <a:solidFill>
                <a:srgbClr val="000000"/>
              </a:solidFill>
            </a:ln>
          </p:spPr>
        </p:sp>
      </p:grpSp>
      <p:grpSp>
        <p:nvGrpSpPr>
          <p:cNvPr id="5" name="Group 5"/>
          <p:cNvGrpSpPr/>
          <p:nvPr/>
        </p:nvGrpSpPr>
        <p:grpSpPr>
          <a:xfrm>
            <a:off x="0" y="-18029"/>
            <a:ext cx="14630392" cy="8247629"/>
            <a:chOff x="0" y="0"/>
            <a:chExt cx="24383987" cy="1374604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4384000" cy="13746099"/>
            </a:xfrm>
            <a:custGeom>
              <a:avLst/>
              <a:gdLst/>
              <a:ahLst/>
              <a:cxnLst/>
              <a:rect l="l" t="t" r="r" b="b"/>
              <a:pathLst>
                <a:path w="24384000" h="13746099">
                  <a:moveTo>
                    <a:pt x="0" y="0"/>
                  </a:moveTo>
                  <a:lnTo>
                    <a:pt x="24384000" y="0"/>
                  </a:lnTo>
                  <a:lnTo>
                    <a:pt x="24384000" y="13746099"/>
                  </a:lnTo>
                  <a:lnTo>
                    <a:pt x="0" y="13746099"/>
                  </a:lnTo>
                  <a:close/>
                </a:path>
              </a:pathLst>
            </a:custGeom>
            <a:solidFill>
              <a:srgbClr val="382F2D">
                <a:alpha val="15686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7" name="Group 7"/>
          <p:cNvGrpSpPr/>
          <p:nvPr/>
        </p:nvGrpSpPr>
        <p:grpSpPr>
          <a:xfrm>
            <a:off x="4255938" y="2203438"/>
            <a:ext cx="6118525" cy="3804697"/>
            <a:chOff x="0" y="0"/>
            <a:chExt cx="10197541" cy="6341161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0197592" cy="6341110"/>
            </a:xfrm>
            <a:custGeom>
              <a:avLst/>
              <a:gdLst/>
              <a:ahLst/>
              <a:cxnLst/>
              <a:rect l="l" t="t" r="r" b="b"/>
              <a:pathLst>
                <a:path w="10197592" h="6341110">
                  <a:moveTo>
                    <a:pt x="0" y="0"/>
                  </a:moveTo>
                  <a:lnTo>
                    <a:pt x="10197592" y="0"/>
                  </a:lnTo>
                  <a:lnTo>
                    <a:pt x="10197592" y="6341110"/>
                  </a:lnTo>
                  <a:lnTo>
                    <a:pt x="0" y="6341110"/>
                  </a:lnTo>
                  <a:close/>
                </a:path>
              </a:pathLst>
            </a:custGeom>
            <a:solidFill>
              <a:srgbClr val="382F2D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9" name="Freeform 9"/>
          <p:cNvSpPr/>
          <p:nvPr/>
        </p:nvSpPr>
        <p:spPr>
          <a:xfrm>
            <a:off x="437282" y="5079347"/>
            <a:ext cx="3641385" cy="2802682"/>
          </a:xfrm>
          <a:custGeom>
            <a:avLst/>
            <a:gdLst/>
            <a:ahLst/>
            <a:cxnLst/>
            <a:rect l="l" t="t" r="r" b="b"/>
            <a:pathLst>
              <a:path w="4551731" h="3503352">
                <a:moveTo>
                  <a:pt x="0" y="0"/>
                </a:moveTo>
                <a:lnTo>
                  <a:pt x="4551730" y="0"/>
                </a:lnTo>
                <a:lnTo>
                  <a:pt x="4551730" y="3503352"/>
                </a:lnTo>
                <a:lnTo>
                  <a:pt x="0" y="35033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t="-148" b="-148"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0" y="0"/>
            <a:ext cx="14630400" cy="8229600"/>
            <a:chOff x="0" y="0"/>
            <a:chExt cx="24384000" cy="137160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382F2D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12" name="Freeform 12"/>
          <p:cNvSpPr/>
          <p:nvPr/>
        </p:nvSpPr>
        <p:spPr>
          <a:xfrm>
            <a:off x="6036892" y="3560064"/>
            <a:ext cx="2556609" cy="1109472"/>
          </a:xfrm>
          <a:custGeom>
            <a:avLst/>
            <a:gdLst/>
            <a:ahLst/>
            <a:cxnLst/>
            <a:rect l="l" t="t" r="r" b="b"/>
            <a:pathLst>
              <a:path w="3195761" h="1386840">
                <a:moveTo>
                  <a:pt x="0" y="0"/>
                </a:moveTo>
                <a:lnTo>
                  <a:pt x="3195761" y="0"/>
                </a:lnTo>
                <a:lnTo>
                  <a:pt x="3195761" y="1386840"/>
                </a:lnTo>
                <a:lnTo>
                  <a:pt x="0" y="138684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64" b="-64"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37943"/>
            <a:ext cx="10147935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Tipos de Navegação em Aplicativos Móveis</a:t>
            </a:r>
            <a:endParaRPr lang="en-US" sz="39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3790" y="2778919"/>
            <a:ext cx="496133" cy="49613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537930" y="2778919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Stack Navigation</a:t>
            </a:r>
            <a:endParaRPr lang="en-US" sz="1950" dirty="0"/>
          </a:p>
        </p:txBody>
      </p:sp>
      <p:sp>
        <p:nvSpPr>
          <p:cNvPr id="5" name="Text 2"/>
          <p:cNvSpPr/>
          <p:nvPr/>
        </p:nvSpPr>
        <p:spPr>
          <a:xfrm>
            <a:off x="1537930" y="3287435"/>
            <a:ext cx="553521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Sistema de empilhamento de telas, permitindo navegação sequencial com histórico</a:t>
            </a:r>
            <a:endParaRPr lang="en-US" sz="15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3790" y="4319349"/>
            <a:ext cx="496133" cy="49613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537930" y="4319349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Tab Navigation</a:t>
            </a:r>
            <a:endParaRPr lang="en-US" sz="1950" dirty="0"/>
          </a:p>
        </p:txBody>
      </p:sp>
      <p:sp>
        <p:nvSpPr>
          <p:cNvPr id="8" name="Text 4"/>
          <p:cNvSpPr/>
          <p:nvPr/>
        </p:nvSpPr>
        <p:spPr>
          <a:xfrm>
            <a:off x="1537930" y="4827865"/>
            <a:ext cx="553521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Navegação por abas na parte inferior ou superior da tela</a:t>
            </a:r>
            <a:endParaRPr lang="en-US" sz="15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93790" y="5542240"/>
            <a:ext cx="496133" cy="496133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537930" y="5542240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Drawer Navigation</a:t>
            </a:r>
            <a:endParaRPr lang="en-US" sz="1950" dirty="0"/>
          </a:p>
        </p:txBody>
      </p:sp>
      <p:sp>
        <p:nvSpPr>
          <p:cNvPr id="11" name="Text 6"/>
          <p:cNvSpPr/>
          <p:nvPr/>
        </p:nvSpPr>
        <p:spPr>
          <a:xfrm>
            <a:off x="1537930" y="6050756"/>
            <a:ext cx="553521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Menu lateral deslizante com opções de navegação</a:t>
            </a:r>
            <a:endParaRPr lang="en-US" sz="1550" dirty="0"/>
          </a:p>
        </p:txBody>
      </p:sp>
      <p:sp>
        <p:nvSpPr>
          <p:cNvPr id="12" name="Text 7"/>
          <p:cNvSpPr/>
          <p:nvPr/>
        </p:nvSpPr>
        <p:spPr>
          <a:xfrm>
            <a:off x="7564874" y="2734270"/>
            <a:ext cx="6279356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Nesta aula, vamos focar no tipo de navegação mais próximo do que conhecemos no desenvolvimento web: a </a:t>
            </a: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Stack Navigation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. Este é o padrão mais comum em aplicativos móveis e serve como base para entender os demais tipos.</a:t>
            </a:r>
            <a:endParaRPr lang="en-US" sz="1550" dirty="0"/>
          </a:p>
        </p:txBody>
      </p:sp>
      <p:sp>
        <p:nvSpPr>
          <p:cNvPr id="13" name="Text 8"/>
          <p:cNvSpPr/>
          <p:nvPr/>
        </p:nvSpPr>
        <p:spPr>
          <a:xfrm>
            <a:off x="7564874" y="4183023"/>
            <a:ext cx="6279356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 stack funciona como uma pilha de pratos: você adiciona telas no topo e pode removê-las voltando para as anteriores. Esse comportamento natural está presente na maioria dos aplicativos que você usa diariamente.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43683"/>
            <a:ext cx="11897320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O Expo Router: Roteamento Baseado em Arquivos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860596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O Expo Router revoluciona a forma como criamos navegação em aplicativos React Native ao adotar um sistema de roteamento baseado em arquivos, similar ao que você encontra em frameworks como Next.js.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790" y="3917275"/>
            <a:ext cx="3074313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Vantagens da Abordagem</a:t>
            </a:r>
            <a:endParaRPr lang="en-US" sz="1950" dirty="0"/>
          </a:p>
        </p:txBody>
      </p:sp>
      <p:sp>
        <p:nvSpPr>
          <p:cNvPr id="5" name="Text 3"/>
          <p:cNvSpPr/>
          <p:nvPr/>
        </p:nvSpPr>
        <p:spPr>
          <a:xfrm>
            <a:off x="793790" y="4425791"/>
            <a:ext cx="6279356" cy="1587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Estrutura intuitiva e fácil de entender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Menos código de configuração necessário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Rotas definidas automaticamente pela estrutura de pastas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Deep linking nativo sem configuração adicional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Melhor organização e manutenção do código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7564874" y="3917275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Como Funciona</a:t>
            </a:r>
            <a:endParaRPr lang="en-US" sz="1950" dirty="0"/>
          </a:p>
        </p:txBody>
      </p:sp>
      <p:sp>
        <p:nvSpPr>
          <p:cNvPr id="7" name="Text 5"/>
          <p:cNvSpPr/>
          <p:nvPr/>
        </p:nvSpPr>
        <p:spPr>
          <a:xfrm>
            <a:off x="7564874" y="4425791"/>
            <a:ext cx="6279356" cy="9602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Cada arquivo na pasta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app/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se torna automaticamente uma rota. O nome do arquivo define o caminho da URL, e a estrutura de pastas cria rotas aninhadas naturalmente.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564874" y="5564624"/>
            <a:ext cx="6279356" cy="642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O arquivo especial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_layout.jsx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permite configurar a navegação e compartilhar elementos visuais entre diferentes telas.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3231237"/>
            <a:ext cx="1534597" cy="373142"/>
          </a:xfrm>
          <a:prstGeom prst="roundRect">
            <a:avLst>
              <a:gd name="adj" fmla="val 17872"/>
            </a:avLst>
          </a:prstGeom>
          <a:solidFill>
            <a:srgbClr val="D2F1F9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2852" y="3338393"/>
            <a:ext cx="158710" cy="15871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150858" y="3290768"/>
            <a:ext cx="1058466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CAPÍTULO 02</a:t>
            </a:r>
            <a:endParaRPr lang="en-US" sz="1250" dirty="0"/>
          </a:p>
        </p:txBody>
      </p:sp>
      <p:sp>
        <p:nvSpPr>
          <p:cNvPr id="5" name="Text 2"/>
          <p:cNvSpPr/>
          <p:nvPr/>
        </p:nvSpPr>
        <p:spPr>
          <a:xfrm>
            <a:off x="793790" y="3683675"/>
            <a:ext cx="7238643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Configuração Inicial do Projeto</a:t>
            </a:r>
            <a:endParaRPr lang="en-US" sz="3900" dirty="0"/>
          </a:p>
        </p:txBody>
      </p:sp>
      <p:sp>
        <p:nvSpPr>
          <p:cNvPr id="6" name="Text 3"/>
          <p:cNvSpPr/>
          <p:nvPr/>
        </p:nvSpPr>
        <p:spPr>
          <a:xfrm>
            <a:off x="793790" y="4601408"/>
            <a:ext cx="13042821" cy="396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Preparando a estrutura de arquivos e organizando os componentes para implementar a navegação</a:t>
            </a:r>
            <a:endParaRPr lang="en-US" sz="19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901553"/>
            <a:ext cx="8390215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Estrutura de Pastas no Expo Router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3819287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 organização de arquivos em um projeto Expo Router segue convenções específicas que diferem do React tradicional. Compreender essa estrutura é fundamental para o desenvolvimento eficiente.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790" y="4677608"/>
            <a:ext cx="13042821" cy="650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 pasta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app/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é o coração da aplicação, onde residem todas as telas e configurações de navegação. Diferentemente de colocar páginas em uma pasta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components/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ou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pages/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, aqui elas ficam diretamente na raiz do app, e seus nomes de arquivo definem as rotas.</a:t>
            </a:r>
            <a:endParaRPr lang="en-US" sz="1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5556</Words>
  <Application>Microsoft Office PowerPoint</Application>
  <PresentationFormat>Personalizar</PresentationFormat>
  <Paragraphs>693</Paragraphs>
  <Slides>56</Slides>
  <Notes>54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56</vt:i4>
      </vt:variant>
    </vt:vector>
  </HeadingPairs>
  <TitlesOfParts>
    <vt:vector size="64" baseType="lpstr">
      <vt:lpstr>Arial</vt:lpstr>
      <vt:lpstr>Varela Round Bold</vt:lpstr>
      <vt:lpstr>Consolas</vt:lpstr>
      <vt:lpstr>Trebuchet MS</vt:lpstr>
      <vt:lpstr>Calibri</vt:lpstr>
      <vt:lpstr>Varela Round</vt:lpstr>
      <vt:lpstr>Trebuchet MS Bold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subject/>
  <dc:creator/>
  <cp:lastModifiedBy>Raphael Barreto De Oliveira</cp:lastModifiedBy>
  <cp:revision>2</cp:revision>
  <dcterms:created xsi:type="dcterms:W3CDTF">2026-01-30T12:36:13Z</dcterms:created>
  <dcterms:modified xsi:type="dcterms:W3CDTF">2026-01-30T13:19:55Z</dcterms:modified>
</cp:coreProperties>
</file>